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29"/>
  </p:notesMasterIdLst>
  <p:sldIdLst>
    <p:sldId id="256" r:id="rId5"/>
    <p:sldId id="274" r:id="rId6"/>
    <p:sldId id="257" r:id="rId7"/>
    <p:sldId id="258" r:id="rId8"/>
    <p:sldId id="259" r:id="rId9"/>
    <p:sldId id="287" r:id="rId10"/>
    <p:sldId id="260" r:id="rId11"/>
    <p:sldId id="263" r:id="rId12"/>
    <p:sldId id="289" r:id="rId13"/>
    <p:sldId id="290" r:id="rId14"/>
    <p:sldId id="291" r:id="rId15"/>
    <p:sldId id="264" r:id="rId16"/>
    <p:sldId id="267" r:id="rId17"/>
    <p:sldId id="262" r:id="rId18"/>
    <p:sldId id="270" r:id="rId19"/>
    <p:sldId id="277" r:id="rId20"/>
    <p:sldId id="265" r:id="rId21"/>
    <p:sldId id="268" r:id="rId22"/>
    <p:sldId id="279" r:id="rId23"/>
    <p:sldId id="278" r:id="rId24"/>
    <p:sldId id="281" r:id="rId25"/>
    <p:sldId id="271" r:id="rId26"/>
    <p:sldId id="272" r:id="rId27"/>
    <p:sldId id="276" r:id="rId28"/>
  </p:sldIdLst>
  <p:sldSz cx="12192000" cy="6858000"/>
  <p:notesSz cx="6858000" cy="9144000"/>
  <p:custDataLst>
    <p:tags r:id="rId30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A9"/>
    <a:srgbClr val="008879"/>
    <a:srgbClr val="4E897B"/>
    <a:srgbClr val="FFFFFF"/>
    <a:srgbClr val="767171"/>
    <a:srgbClr val="C01A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1" autoAdjust="0"/>
    <p:restoredTop sz="94660"/>
  </p:normalViewPr>
  <p:slideViewPr>
    <p:cSldViewPr snapToGrid="0">
      <p:cViewPr varScale="1">
        <p:scale>
          <a:sx n="93" d="100"/>
          <a:sy n="93" d="100"/>
        </p:scale>
        <p:origin x="16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ags" Target="tags/tag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na JACQUEL" userId="b4e729f9-d493-4870-92e9-953e56c4c1db" providerId="ADAL" clId="{5BBF55E9-1B81-4575-A5E6-6882C48E5472}"/>
    <pc:docChg chg="custSel delSld modSld">
      <pc:chgData name="Nina JACQUEL" userId="b4e729f9-d493-4870-92e9-953e56c4c1db" providerId="ADAL" clId="{5BBF55E9-1B81-4575-A5E6-6882C48E5472}" dt="2026-09-17T14:38:55.040" v="8" actId="478"/>
      <pc:docMkLst>
        <pc:docMk/>
      </pc:docMkLst>
      <pc:sldChg chg="delSp mod">
        <pc:chgData name="Nina JACQUEL" userId="b4e729f9-d493-4870-92e9-953e56c4c1db" providerId="ADAL" clId="{5BBF55E9-1B81-4575-A5E6-6882C48E5472}" dt="2026-09-17T14:38:55.040" v="8" actId="478"/>
        <pc:sldMkLst>
          <pc:docMk/>
          <pc:sldMk cId="4079975945" sldId="258"/>
        </pc:sldMkLst>
        <pc:picChg chg="del">
          <ac:chgData name="Nina JACQUEL" userId="b4e729f9-d493-4870-92e9-953e56c4c1db" providerId="ADAL" clId="{5BBF55E9-1B81-4575-A5E6-6882C48E5472}" dt="2026-09-17T14:38:55.040" v="8" actId="478"/>
          <ac:picMkLst>
            <pc:docMk/>
            <pc:sldMk cId="4079975945" sldId="258"/>
            <ac:picMk id="21" creationId="{BEDCCF20-F278-B473-8624-619B10FFD51D}"/>
          </ac:picMkLst>
        </pc:picChg>
      </pc:sldChg>
      <pc:sldChg chg="del">
        <pc:chgData name="Nina JACQUEL" userId="b4e729f9-d493-4870-92e9-953e56c4c1db" providerId="ADAL" clId="{5BBF55E9-1B81-4575-A5E6-6882C48E5472}" dt="2026-09-17T14:38:08.006" v="0" actId="47"/>
        <pc:sldMkLst>
          <pc:docMk/>
          <pc:sldMk cId="2257713972" sldId="275"/>
        </pc:sldMkLst>
      </pc:sldChg>
      <pc:sldChg chg="delSp mod">
        <pc:chgData name="Nina JACQUEL" userId="b4e729f9-d493-4870-92e9-953e56c4c1db" providerId="ADAL" clId="{5BBF55E9-1B81-4575-A5E6-6882C48E5472}" dt="2026-09-17T14:38:22.986" v="1" actId="478"/>
        <pc:sldMkLst>
          <pc:docMk/>
          <pc:sldMk cId="189510192" sldId="279"/>
        </pc:sldMkLst>
        <pc:picChg chg="del">
          <ac:chgData name="Nina JACQUEL" userId="b4e729f9-d493-4870-92e9-953e56c4c1db" providerId="ADAL" clId="{5BBF55E9-1B81-4575-A5E6-6882C48E5472}" dt="2026-09-17T14:38:22.986" v="1" actId="478"/>
          <ac:picMkLst>
            <pc:docMk/>
            <pc:sldMk cId="189510192" sldId="279"/>
            <ac:picMk id="2" creationId="{00942058-C379-8F2B-D83F-644E98E8ABC2}"/>
          </ac:picMkLst>
        </pc:picChg>
      </pc:sldChg>
      <pc:sldChg chg="del">
        <pc:chgData name="Nina JACQUEL" userId="b4e729f9-d493-4870-92e9-953e56c4c1db" providerId="ADAL" clId="{5BBF55E9-1B81-4575-A5E6-6882C48E5472}" dt="2026-09-17T14:38:34.483" v="2" actId="47"/>
        <pc:sldMkLst>
          <pc:docMk/>
          <pc:sldMk cId="714129414" sldId="280"/>
        </pc:sldMkLst>
      </pc:sldChg>
      <pc:sldChg chg="del">
        <pc:chgData name="Nina JACQUEL" userId="b4e729f9-d493-4870-92e9-953e56c4c1db" providerId="ADAL" clId="{5BBF55E9-1B81-4575-A5E6-6882C48E5472}" dt="2026-09-17T14:38:39.189" v="5" actId="47"/>
        <pc:sldMkLst>
          <pc:docMk/>
          <pc:sldMk cId="3940999477" sldId="282"/>
        </pc:sldMkLst>
      </pc:sldChg>
      <pc:sldChg chg="del">
        <pc:chgData name="Nina JACQUEL" userId="b4e729f9-d493-4870-92e9-953e56c4c1db" providerId="ADAL" clId="{5BBF55E9-1B81-4575-A5E6-6882C48E5472}" dt="2026-09-17T14:38:40.386" v="6" actId="47"/>
        <pc:sldMkLst>
          <pc:docMk/>
          <pc:sldMk cId="2863582142" sldId="283"/>
        </pc:sldMkLst>
      </pc:sldChg>
      <pc:sldChg chg="del">
        <pc:chgData name="Nina JACQUEL" userId="b4e729f9-d493-4870-92e9-953e56c4c1db" providerId="ADAL" clId="{5BBF55E9-1B81-4575-A5E6-6882C48E5472}" dt="2026-09-17T14:38:35.293" v="3" actId="47"/>
        <pc:sldMkLst>
          <pc:docMk/>
          <pc:sldMk cId="3533185106" sldId="284"/>
        </pc:sldMkLst>
      </pc:sldChg>
      <pc:sldChg chg="del">
        <pc:chgData name="Nina JACQUEL" userId="b4e729f9-d493-4870-92e9-953e56c4c1db" providerId="ADAL" clId="{5BBF55E9-1B81-4575-A5E6-6882C48E5472}" dt="2026-09-17T14:38:37.240" v="4" actId="47"/>
        <pc:sldMkLst>
          <pc:docMk/>
          <pc:sldMk cId="2297426586" sldId="285"/>
        </pc:sldMkLst>
      </pc:sldChg>
      <pc:sldChg chg="del">
        <pc:chgData name="Nina JACQUEL" userId="b4e729f9-d493-4870-92e9-953e56c4c1db" providerId="ADAL" clId="{5BBF55E9-1B81-4575-A5E6-6882C48E5472}" dt="2026-09-17T14:38:41.990" v="7" actId="47"/>
        <pc:sldMkLst>
          <pc:docMk/>
          <pc:sldMk cId="555262123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8DF10-822D-479F-88F3-9D3B41261B93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BE1D1-6E0D-4A4B-A47C-8F955691E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1861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8AA0D-97DA-419D-A6AF-B5CE15E97F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978" y="928747"/>
            <a:ext cx="9144000" cy="2387600"/>
          </a:xfrm>
        </p:spPr>
        <p:txBody>
          <a:bodyPr anchor="b"/>
          <a:lstStyle>
            <a:lvl1pPr algn="ctr"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5D36069-0DA7-4566-90C4-30D270266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978" y="3791227"/>
            <a:ext cx="9144000" cy="1655762"/>
          </a:xfrm>
        </p:spPr>
        <p:txBody>
          <a:bodyPr/>
          <a:lstStyle>
            <a:lvl1pPr marL="0" indent="0" algn="ctr">
              <a:buNone/>
              <a:defRPr sz="24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7" name="Image 6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435F838D-AC93-423C-971A-22F4499BF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566" y="4619108"/>
            <a:ext cx="993994" cy="9939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6723C5-2C2C-409A-AD5A-257E13E26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7981" y="4619108"/>
            <a:ext cx="993994" cy="99399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F4561A-7549-458D-88D8-63B38A019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9166" y="4619108"/>
            <a:ext cx="993994" cy="993994"/>
          </a:xfrm>
          <a:prstGeom prst="rect">
            <a:avLst/>
          </a:prstGeom>
        </p:spPr>
      </p:pic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id="{F6A752DF-7FF2-424D-94BB-31E8D55E5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D1A8B-FD46-42B1-B817-22F36724B14A}" type="datetime1">
              <a:rPr lang="fr-FR" smtClean="0"/>
              <a:t>17/09/2026</a:t>
            </a:fld>
            <a:endParaRPr lang="fr-FR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181A6D1-44D7-49FF-AD1E-A18805370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0B46D679-015D-4FA4-B384-A8C74F04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363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benefici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ilhouette&#10;&#10;Description générée automatiquement">
            <a:extLst>
              <a:ext uri="{FF2B5EF4-FFF2-40B4-BE49-F238E27FC236}">
                <a16:creationId xmlns:a16="http://schemas.microsoft.com/office/drawing/2014/main" id="{162D4914-EBF1-4170-935F-ADA67AA2B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562" y="4574199"/>
            <a:ext cx="993994" cy="9939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40ED3E7-9E18-4439-8F6C-AEDE349A8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559" y="1077917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None/>
              <a:defRPr lang="fr-FR" sz="4400" b="1" kern="1200" cap="all" baseline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3E0C144-6428-4A49-90EA-E689DE20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4B078-0DFC-488F-AB74-A2F3181A0C89}" type="datetime1">
              <a:rPr lang="fr-FR" smtClean="0"/>
              <a:t>17/09/2026</a:t>
            </a:fld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17BB06-C2DD-4FC0-B4D3-10BC6F3121D0}"/>
              </a:ext>
            </a:extLst>
          </p:cNvPr>
          <p:cNvSpPr/>
          <p:nvPr/>
        </p:nvSpPr>
        <p:spPr>
          <a:xfrm>
            <a:off x="3184972" y="4022305"/>
            <a:ext cx="34451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ESPACE BÉNÉFICIAIRE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96C427-1240-41D4-B012-5E118F125CFE}"/>
              </a:ext>
            </a:extLst>
          </p:cNvPr>
          <p:cNvSpPr/>
          <p:nvPr/>
        </p:nvSpPr>
        <p:spPr>
          <a:xfrm>
            <a:off x="10731699" y="0"/>
            <a:ext cx="1363579" cy="890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7BE5007-87BF-4785-AF0E-FF9F1D6DD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59E203-3144-4163-B12C-8520D04A9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716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O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162D4914-EBF1-4170-935F-ADA67AA2B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0562" y="4574199"/>
            <a:ext cx="993994" cy="9939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40ED3E7-9E18-4439-8F6C-AEDE349A8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559" y="1077917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None/>
              <a:defRPr lang="fr-FR" sz="4400" b="1" kern="1200" cap="all" baseline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3E0C144-6428-4A49-90EA-E689DE20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73635-2FE1-46B6-9FED-177E204CDD19}" type="datetime1">
              <a:rPr lang="fr-FR" smtClean="0"/>
              <a:t>17/09/2026</a:t>
            </a:fld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17BB06-C2DD-4FC0-B4D3-10BC6F3121D0}"/>
              </a:ext>
            </a:extLst>
          </p:cNvPr>
          <p:cNvSpPr/>
          <p:nvPr/>
        </p:nvSpPr>
        <p:spPr>
          <a:xfrm>
            <a:off x="2652775" y="3743202"/>
            <a:ext cx="45095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ESPACE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ORGANISME DE FORMATION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96C427-1240-41D4-B012-5E118F125CFE}"/>
              </a:ext>
            </a:extLst>
          </p:cNvPr>
          <p:cNvSpPr/>
          <p:nvPr/>
        </p:nvSpPr>
        <p:spPr>
          <a:xfrm>
            <a:off x="10731699" y="0"/>
            <a:ext cx="1363579" cy="890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AC06CAB-792F-4AA4-B961-5B0AB6EDA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542727-9B38-45B6-8007-62084FDEE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13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RE_benefici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162D4914-EBF1-4170-935F-ADA67AA2B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0562" y="4574199"/>
            <a:ext cx="993994" cy="9939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40ED3E7-9E18-4439-8F6C-AEDE349A8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559" y="1077917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ts val="2400"/>
              </a:spcBef>
              <a:buNone/>
              <a:defRPr lang="fr-FR" sz="4400" b="1" kern="1200" cap="all" baseline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17BB06-C2DD-4FC0-B4D3-10BC6F3121D0}"/>
              </a:ext>
            </a:extLst>
          </p:cNvPr>
          <p:cNvSpPr/>
          <p:nvPr/>
        </p:nvSpPr>
        <p:spPr>
          <a:xfrm>
            <a:off x="3277946" y="4022305"/>
            <a:ext cx="3259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ESPACE EMPLOYEUR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96C427-1240-41D4-B012-5E118F125CFE}"/>
              </a:ext>
            </a:extLst>
          </p:cNvPr>
          <p:cNvSpPr/>
          <p:nvPr/>
        </p:nvSpPr>
        <p:spPr>
          <a:xfrm>
            <a:off x="10731699" y="0"/>
            <a:ext cx="1363579" cy="890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6763E0-4C9E-4CF7-912E-5BD25E4F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65E1-BEE2-4A01-A366-2B7EEAA33087}" type="datetime1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7B0465-6113-4FB8-8F3A-B2327C60C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2EFA97BF-724C-4503-B048-DCCE6FB88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548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21503AE-7D31-40AC-94A6-0A2B45AD6CE5}"/>
              </a:ext>
            </a:extLst>
          </p:cNvPr>
          <p:cNvSpPr/>
          <p:nvPr/>
        </p:nvSpPr>
        <p:spPr>
          <a:xfrm>
            <a:off x="-76200" y="-66675"/>
            <a:ext cx="12372975" cy="7029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593DBE-CA19-4A98-A4E0-E1C77407EFAC}"/>
              </a:ext>
            </a:extLst>
          </p:cNvPr>
          <p:cNvSpPr/>
          <p:nvPr/>
        </p:nvSpPr>
        <p:spPr>
          <a:xfrm>
            <a:off x="10731699" y="0"/>
            <a:ext cx="1363579" cy="890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FB3600-6417-4558-BC51-89A7E7DCCD78}"/>
              </a:ext>
            </a:extLst>
          </p:cNvPr>
          <p:cNvSpPr/>
          <p:nvPr/>
        </p:nvSpPr>
        <p:spPr>
          <a:xfrm>
            <a:off x="6072231" y="710559"/>
            <a:ext cx="5704514" cy="5603846"/>
          </a:xfrm>
          <a:prstGeom prst="rect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F68CB-F623-475C-90BE-13BE92FD11B2}"/>
              </a:ext>
            </a:extLst>
          </p:cNvPr>
          <p:cNvSpPr/>
          <p:nvPr/>
        </p:nvSpPr>
        <p:spPr>
          <a:xfrm>
            <a:off x="356082" y="710559"/>
            <a:ext cx="5704514" cy="5603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Une image contenant assiette, alimentation&#10;&#10;Description générée automatiquement">
            <a:extLst>
              <a:ext uri="{FF2B5EF4-FFF2-40B4-BE49-F238E27FC236}">
                <a16:creationId xmlns:a16="http://schemas.microsoft.com/office/drawing/2014/main" id="{900F1170-4553-4D4D-820C-1B60B0B16F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03" y="2867365"/>
            <a:ext cx="2113078" cy="103937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93B2C43-CED2-49CA-B551-98A122CDE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850" y="1827095"/>
            <a:ext cx="5060950" cy="733676"/>
          </a:xfrm>
          <a:prstGeom prst="rect">
            <a:avLst/>
          </a:prstGeom>
        </p:spPr>
        <p:txBody>
          <a:bodyPr/>
          <a:lstStyle>
            <a:lvl1pPr>
              <a:defRPr lang="fr-FR" sz="24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5E81D0-8051-4D10-8B1A-9EC3EF923B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2850" y="2560638"/>
            <a:ext cx="5060950" cy="2970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0000" indent="0">
              <a:buNone/>
              <a:defRPr sz="1200">
                <a:solidFill>
                  <a:schemeClr val="bg1"/>
                </a:solidFill>
              </a:defRPr>
            </a:lvl2pPr>
            <a:lvl3pPr marL="645750" indent="-285750">
              <a:buFont typeface="Wingdings" panose="05000000000000000000" pitchFamily="2" charset="2"/>
              <a:buChar char="ü"/>
              <a:defRPr sz="1200">
                <a:solidFill>
                  <a:schemeClr val="bg1"/>
                </a:solidFill>
              </a:defRPr>
            </a:lvl3pPr>
            <a:lvl4pPr marL="825750" indent="-285750">
              <a:buFont typeface="Wingdings" panose="05000000000000000000" pitchFamily="2" charset="2"/>
              <a:buChar char="ü"/>
              <a:defRPr sz="1100">
                <a:solidFill>
                  <a:schemeClr val="bg1"/>
                </a:solidFill>
              </a:defRPr>
            </a:lvl4pPr>
            <a:lvl5pPr marL="1005750" indent="-285750">
              <a:buFont typeface="Wingdings" panose="05000000000000000000" pitchFamily="2" charset="2"/>
              <a:buChar char="ü"/>
              <a:defRPr sz="1050" i="1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17C54A1-DB3B-4B83-A9C1-C206AE235D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15C4A82-CBFA-4886-B267-2E46F464A078}" type="datetime1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32C810-82B2-4BF3-81C7-803E221930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E37DD1-FB1C-40F4-8838-1DFE9BB787A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4356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85077B-3EE9-47CD-A910-21F71D60856F}"/>
              </a:ext>
            </a:extLst>
          </p:cNvPr>
          <p:cNvSpPr/>
          <p:nvPr/>
        </p:nvSpPr>
        <p:spPr>
          <a:xfrm>
            <a:off x="-76200" y="-66675"/>
            <a:ext cx="12372975" cy="7029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D305C9-2363-404E-B975-7408C4B9B583}"/>
              </a:ext>
            </a:extLst>
          </p:cNvPr>
          <p:cNvSpPr/>
          <p:nvPr/>
        </p:nvSpPr>
        <p:spPr>
          <a:xfrm>
            <a:off x="508481" y="862959"/>
            <a:ext cx="11401613" cy="5603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87E96C-3016-4411-9208-DDC2AE113B98}"/>
              </a:ext>
            </a:extLst>
          </p:cNvPr>
          <p:cNvSpPr/>
          <p:nvPr/>
        </p:nvSpPr>
        <p:spPr>
          <a:xfrm>
            <a:off x="356081" y="710559"/>
            <a:ext cx="11401613" cy="5603846"/>
          </a:xfrm>
          <a:prstGeom prst="rect">
            <a:avLst/>
          </a:prstGeom>
        </p:spPr>
        <p:txBody>
          <a:bodyPr anchor="ctr"/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fr-FR" sz="2400" b="1" cap="all" baseline="0">
              <a:solidFill>
                <a:schemeClr val="bg1"/>
              </a:solidFill>
            </a:endParaRPr>
          </a:p>
        </p:txBody>
      </p:sp>
      <p:pic>
        <p:nvPicPr>
          <p:cNvPr id="11" name="Image 10" descr="Une image contenant assiette, alimentation&#10;&#10;Description générée automatiquement">
            <a:extLst>
              <a:ext uri="{FF2B5EF4-FFF2-40B4-BE49-F238E27FC236}">
                <a16:creationId xmlns:a16="http://schemas.microsoft.com/office/drawing/2014/main" id="{49A37953-46DD-4AD0-B95E-CA9420812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8" y="1122164"/>
            <a:ext cx="4788994" cy="235560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756D426-2F79-4246-9AFF-5367E065A1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681330"/>
            <a:ext cx="10515600" cy="68133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fr-FR" dirty="0"/>
              <a:t>titre caché : noter ici  information (pour nommer la diapo)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F2F9A54F-2E70-423A-935C-C4ECFB5006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68019" y="3816238"/>
            <a:ext cx="6232525" cy="1474589"/>
          </a:xfrm>
          <a:prstGeom prst="rect">
            <a:avLst/>
          </a:prstGeom>
          <a:solidFill>
            <a:schemeClr val="accent5"/>
          </a:solidFill>
        </p:spPr>
        <p:txBody>
          <a:bodyPr lIns="252000" tIns="180000" rIns="252000" bIns="180000" anchor="ctr">
            <a:sp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265113" indent="0"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2pPr>
            <a:lvl3pPr marL="541338" indent="0">
              <a:spcBef>
                <a:spcPts val="600"/>
              </a:spcBef>
              <a:buNone/>
              <a:defRPr sz="1100">
                <a:solidFill>
                  <a:schemeClr val="bg1"/>
                </a:solidFill>
              </a:defRPr>
            </a:lvl3pPr>
            <a:lvl4pPr marL="901700" indent="0">
              <a:spcBef>
                <a:spcPts val="600"/>
              </a:spcBef>
              <a:buNone/>
              <a:defRPr sz="1050">
                <a:solidFill>
                  <a:schemeClr val="bg1"/>
                </a:solidFill>
              </a:defRPr>
            </a:lvl4pPr>
            <a:lvl5pPr marL="1166813" indent="0">
              <a:spcBef>
                <a:spcPts val="600"/>
              </a:spcBef>
              <a:buNone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     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15" name="Graphique 14" descr="Informations">
            <a:extLst>
              <a:ext uri="{FF2B5EF4-FFF2-40B4-BE49-F238E27FC236}">
                <a16:creationId xmlns:a16="http://schemas.microsoft.com/office/drawing/2014/main" id="{9002A18A-76E7-4E83-89BB-8DB00C3E1A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481" y="6044202"/>
            <a:ext cx="371801" cy="371801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10E5007-67C9-442E-8BA5-F93D1CF51FAC}"/>
              </a:ext>
            </a:extLst>
          </p:cNvPr>
          <p:cNvSpPr/>
          <p:nvPr/>
        </p:nvSpPr>
        <p:spPr>
          <a:xfrm>
            <a:off x="809261" y="6053025"/>
            <a:ext cx="7712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fr-FR" sz="900" i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Tous les éléments saisis dans les pages de ce document sont des exemples et ne sont pas de vrais dossiers / personnes. </a:t>
            </a:r>
          </a:p>
          <a:p>
            <a:pPr algn="just"/>
            <a:r>
              <a:rPr lang="fr-FR" sz="900" i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devrez saisir dans votre espace les éléments concernant votre propre projet ou votre propre identité.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92144F-6B74-4576-909E-814AC0A96D77}"/>
              </a:ext>
            </a:extLst>
          </p:cNvPr>
          <p:cNvSpPr/>
          <p:nvPr/>
        </p:nvSpPr>
        <p:spPr>
          <a:xfrm>
            <a:off x="10731699" y="0"/>
            <a:ext cx="1363579" cy="720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8BC757-2D7D-4E09-B135-52E9461C276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309F0F-75C8-4CF5-BFEC-0787CCCC3041}" type="datetime1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C539DC5-5B94-4152-B348-6F8439669A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73F67D-F1AB-48D7-A203-52A1709DE4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8876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E37206A-CF08-4224-8FF8-AB600C331434}"/>
              </a:ext>
            </a:extLst>
          </p:cNvPr>
          <p:cNvSpPr/>
          <p:nvPr/>
        </p:nvSpPr>
        <p:spPr>
          <a:xfrm>
            <a:off x="10566115" y="2400300"/>
            <a:ext cx="1640808" cy="1781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8E5E0B-493A-4063-BB86-EAA5360A6C37}"/>
              </a:ext>
            </a:extLst>
          </p:cNvPr>
          <p:cNvSpPr/>
          <p:nvPr/>
        </p:nvSpPr>
        <p:spPr>
          <a:xfrm>
            <a:off x="-76199" y="9943"/>
            <a:ext cx="11268074" cy="6848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1CAB5A-5B31-43F3-9A29-2FAC988F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442032" cy="774000"/>
          </a:xfrm>
          <a:prstGeom prst="rect">
            <a:avLst/>
          </a:prstGeom>
        </p:spPr>
        <p:txBody>
          <a:bodyPr anchor="ctr"/>
          <a:lstStyle>
            <a:lvl1pPr>
              <a:defRPr sz="2700" b="1" cap="all" baseline="0">
                <a:solidFill>
                  <a:schemeClr val="accent5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98E194-F7AF-4B97-AF4C-943684B73E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02262" y="1825625"/>
            <a:ext cx="8438706" cy="4351338"/>
          </a:xfrm>
          <a:prstGeom prst="rect">
            <a:avLst/>
          </a:prstGeom>
        </p:spPr>
        <p:txBody>
          <a:bodyPr/>
          <a:lstStyle>
            <a:lvl1pPr marL="180000" indent="-252000">
              <a:buClr>
                <a:schemeClr val="accent5"/>
              </a:buClr>
              <a:buFont typeface="+mj-lt"/>
              <a:buAutoNum type="arabicPeriod"/>
              <a:defRPr sz="1400">
                <a:solidFill>
                  <a:schemeClr val="tx2"/>
                </a:solidFill>
              </a:defRPr>
            </a:lvl1pPr>
            <a:lvl2pPr marL="540000" indent="-144000">
              <a:buClr>
                <a:schemeClr val="accent5"/>
              </a:buClr>
              <a:buFont typeface="Arial" panose="020B0604020202020204" pitchFamily="34" charset="0"/>
              <a:buChar char="•"/>
              <a:defRPr sz="1200">
                <a:solidFill>
                  <a:schemeClr val="tx2"/>
                </a:solidFill>
              </a:defRPr>
            </a:lvl2pPr>
            <a:lvl3pPr marL="900000" indent="-144000">
              <a:buFont typeface="Arial" panose="020B0604020202020204" pitchFamily="34" charset="0"/>
              <a:buChar char="•"/>
              <a:defRPr sz="1100" i="1">
                <a:solidFill>
                  <a:schemeClr val="tx2"/>
                </a:solidFill>
              </a:defRPr>
            </a:lvl3pPr>
            <a:lvl4pPr marL="1260000" indent="-108000">
              <a:buFont typeface="Arial" panose="020B0604020202020204" pitchFamily="34" charset="0"/>
              <a:buChar char="•"/>
              <a:defRPr sz="1050">
                <a:solidFill>
                  <a:schemeClr val="tx2"/>
                </a:solidFill>
              </a:defRPr>
            </a:lvl4pPr>
            <a:lvl5pPr marL="1620000" indent="-108000">
              <a:buFont typeface="Arial" panose="020B0604020202020204" pitchFamily="34" charset="0"/>
              <a:buChar char="•"/>
              <a:defRPr sz="105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pic>
        <p:nvPicPr>
          <p:cNvPr id="8" name="Graphique 7" descr="Informations">
            <a:extLst>
              <a:ext uri="{FF2B5EF4-FFF2-40B4-BE49-F238E27FC236}">
                <a16:creationId xmlns:a16="http://schemas.microsoft.com/office/drawing/2014/main" id="{4851B95E-9901-4AFB-A595-4E9B77BDD1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814691"/>
            <a:ext cx="2743193" cy="274319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816FC92-9366-4D5D-AF51-86B98255E52E}"/>
              </a:ext>
            </a:extLst>
          </p:cNvPr>
          <p:cNvCxnSpPr/>
          <p:nvPr/>
        </p:nvCxnSpPr>
        <p:spPr>
          <a:xfrm>
            <a:off x="2602262" y="1665076"/>
            <a:ext cx="7734977" cy="0"/>
          </a:xfrm>
          <a:prstGeom prst="line">
            <a:avLst/>
          </a:prstGeom>
          <a:ln w="28575">
            <a:solidFill>
              <a:srgbClr val="00A8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BD9CDE4-23C7-4E8D-A6E6-BFB30498D0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2260" y="1058863"/>
            <a:ext cx="8438707" cy="5762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Cliquez pour modifier les styles du SOUS-TITRE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FBC5F8B9-6016-4BBD-BB27-93CD5189046A}"/>
              </a:ext>
            </a:extLst>
          </p:cNvPr>
          <p:cNvSpPr/>
          <p:nvPr/>
        </p:nvSpPr>
        <p:spPr>
          <a:xfrm rot="4264654" flipH="1">
            <a:off x="10391270" y="2005675"/>
            <a:ext cx="1319525" cy="1354539"/>
          </a:xfrm>
          <a:prstGeom prst="arc">
            <a:avLst>
              <a:gd name="adj1" fmla="val 15546689"/>
              <a:gd name="adj2" fmla="val 0"/>
            </a:avLst>
          </a:prstGeom>
          <a:ln w="19050">
            <a:solidFill>
              <a:srgbClr val="00A8A9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3B5810-A268-4134-BB60-741FECBEA7C6}"/>
              </a:ext>
            </a:extLst>
          </p:cNvPr>
          <p:cNvSpPr/>
          <p:nvPr/>
        </p:nvSpPr>
        <p:spPr>
          <a:xfrm>
            <a:off x="9515653" y="2603464"/>
            <a:ext cx="2662863" cy="9232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8163">
              <a:spcBef>
                <a:spcPts val="1200"/>
              </a:spcBef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Cliquez sur les numéros de pages pour accéder directement aux chapitres</a:t>
            </a:r>
          </a:p>
        </p:txBody>
      </p:sp>
      <p:pic>
        <p:nvPicPr>
          <p:cNvPr id="17" name="Graphique 16" descr="Ampoule et engrenage">
            <a:extLst>
              <a:ext uri="{FF2B5EF4-FFF2-40B4-BE49-F238E27FC236}">
                <a16:creationId xmlns:a16="http://schemas.microsoft.com/office/drawing/2014/main" id="{7888B87B-3756-4CA4-81B5-4796D6D3AF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7025" y="2696515"/>
            <a:ext cx="598014" cy="598014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1C6837B-C185-472C-978E-BB6FAC7316B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00C96AD-B846-44A0-AFF6-38AB31201D0A}" type="datetime1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6282CA-A6FD-4B29-83F3-74D3FE025D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D21259-06B4-4674-9E0E-A39E2EC15E8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61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ic_titre_ss_titre_bleu_bandeau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DFD2F2-C123-476E-889C-3E257C299799}"/>
              </a:ext>
            </a:extLst>
          </p:cNvPr>
          <p:cNvSpPr/>
          <p:nvPr/>
        </p:nvSpPr>
        <p:spPr>
          <a:xfrm>
            <a:off x="10566115" y="2400300"/>
            <a:ext cx="1640808" cy="1781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AD57AE-F42D-46C2-AE72-C302E622532B}"/>
              </a:ext>
            </a:extLst>
          </p:cNvPr>
          <p:cNvSpPr/>
          <p:nvPr/>
        </p:nvSpPr>
        <p:spPr>
          <a:xfrm>
            <a:off x="-76199" y="-1"/>
            <a:ext cx="11334749" cy="6858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E6864F-4135-45D6-AD49-E124BA591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00" y="125181"/>
            <a:ext cx="10708266" cy="1017272"/>
          </a:xfrm>
          <a:prstGeom prst="rect">
            <a:avLst/>
          </a:prstGeom>
        </p:spPr>
        <p:txBody>
          <a:bodyPr anchor="t"/>
          <a:lstStyle>
            <a:lvl1pPr algn="l">
              <a:defRPr sz="2300" b="1" cap="all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D2E71D8-62B3-4BE5-BE38-A702DBEBE76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6799" y="654366"/>
            <a:ext cx="10708266" cy="48808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cap="all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CE2C4D-B69B-4E5A-BBB8-EF63D023BDC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9D8112-1634-475E-A115-75019FF6C78B}" type="datetime1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856C985-9D25-478F-90DE-C964AFF47F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EA840C-EB56-45BB-8FE0-915CD1E56C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3559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_titre_ss_titre_bleu_bandeau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7DFD2F2-C123-476E-889C-3E257C299799}"/>
              </a:ext>
            </a:extLst>
          </p:cNvPr>
          <p:cNvSpPr/>
          <p:nvPr userDrawn="1"/>
        </p:nvSpPr>
        <p:spPr>
          <a:xfrm>
            <a:off x="10522985" y="2400300"/>
            <a:ext cx="1640808" cy="1781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AD57AE-F42D-46C2-AE72-C302E622532B}"/>
              </a:ext>
            </a:extLst>
          </p:cNvPr>
          <p:cNvSpPr/>
          <p:nvPr/>
        </p:nvSpPr>
        <p:spPr>
          <a:xfrm>
            <a:off x="-76199" y="-1"/>
            <a:ext cx="11334749" cy="6858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E6864F-4135-45D6-AD49-E124BA591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00" y="125181"/>
            <a:ext cx="10708266" cy="1017272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1" cap="all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31AD766E-7D4E-461C-811F-94902EDF5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B712-9740-4FD7-92B9-7C270DA54742}" type="datetime1">
              <a:rPr lang="fr-FR" smtClean="0"/>
              <a:t>17/09/2026</a:t>
            </a:fld>
            <a:endParaRPr lang="fr-FR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A02536E7-BFF0-47F6-81AA-A997A8B78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BBE1847E-D368-454F-9577-59749F8C9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092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_AP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1A3C837-C941-492F-8C2A-E97F014A8B16}"/>
              </a:ext>
            </a:extLst>
          </p:cNvPr>
          <p:cNvSpPr/>
          <p:nvPr/>
        </p:nvSpPr>
        <p:spPr>
          <a:xfrm>
            <a:off x="10551192" y="2398539"/>
            <a:ext cx="1640808" cy="1781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EFF5F8-C954-4281-A59F-6DECC6A084E9}"/>
              </a:ext>
            </a:extLst>
          </p:cNvPr>
          <p:cNvSpPr/>
          <p:nvPr/>
        </p:nvSpPr>
        <p:spPr>
          <a:xfrm>
            <a:off x="-76199" y="9943"/>
            <a:ext cx="11290789" cy="6848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FB3600-6417-4558-BC51-89A7E7DCCD78}"/>
              </a:ext>
            </a:extLst>
          </p:cNvPr>
          <p:cNvSpPr/>
          <p:nvPr/>
        </p:nvSpPr>
        <p:spPr>
          <a:xfrm>
            <a:off x="6072231" y="710559"/>
            <a:ext cx="5704514" cy="5603846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F68CB-F623-475C-90BE-13BE92FD11B2}"/>
              </a:ext>
            </a:extLst>
          </p:cNvPr>
          <p:cNvSpPr/>
          <p:nvPr/>
        </p:nvSpPr>
        <p:spPr>
          <a:xfrm>
            <a:off x="356082" y="710559"/>
            <a:ext cx="5704514" cy="5603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Une image contenant assiette, alimentation&#10;&#10;Description générée automatiquement">
            <a:extLst>
              <a:ext uri="{FF2B5EF4-FFF2-40B4-BE49-F238E27FC236}">
                <a16:creationId xmlns:a16="http://schemas.microsoft.com/office/drawing/2014/main" id="{900F1170-4553-4D4D-820C-1B60B0B16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03" y="2867365"/>
            <a:ext cx="2113078" cy="103937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0D6A742-A828-46CD-9687-32C37E5C3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1393906" cy="699170"/>
          </a:xfrm>
          <a:prstGeom prst="rect">
            <a:avLst/>
          </a:prstGeom>
        </p:spPr>
        <p:txBody>
          <a:bodyPr anchor="ctr"/>
          <a:lstStyle>
            <a:lvl1pPr>
              <a:defRPr lang="fr-FR" sz="2400" b="1" kern="1200" cap="all" baseline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AF02E57D-B910-48F8-A9F0-D2573CCAA875}"/>
              </a:ext>
            </a:extLst>
          </p:cNvPr>
          <p:cNvSpPr txBox="1">
            <a:spLocks/>
          </p:cNvSpPr>
          <p:nvPr/>
        </p:nvSpPr>
        <p:spPr>
          <a:xfrm>
            <a:off x="6292850" y="1827095"/>
            <a:ext cx="5060950" cy="7336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4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ACA4DCA1-CB25-4715-8DCA-7946952B15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2850" y="2560638"/>
            <a:ext cx="5060950" cy="2970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180000" indent="0">
              <a:buNone/>
              <a:defRPr sz="1200">
                <a:solidFill>
                  <a:schemeClr val="bg1"/>
                </a:solidFill>
              </a:defRPr>
            </a:lvl2pPr>
            <a:lvl3pPr marL="645750" indent="-285750">
              <a:buFont typeface="Wingdings" panose="05000000000000000000" pitchFamily="2" charset="2"/>
              <a:buChar char="ü"/>
              <a:defRPr sz="1200">
                <a:solidFill>
                  <a:schemeClr val="bg1"/>
                </a:solidFill>
              </a:defRPr>
            </a:lvl3pPr>
            <a:lvl4pPr marL="825750" indent="-285750">
              <a:buFont typeface="Wingdings" panose="05000000000000000000" pitchFamily="2" charset="2"/>
              <a:buChar char="ü"/>
              <a:defRPr sz="1100">
                <a:solidFill>
                  <a:schemeClr val="bg1"/>
                </a:solidFill>
              </a:defRPr>
            </a:lvl4pPr>
            <a:lvl5pPr marL="1005750" indent="-285750">
              <a:buFont typeface="Wingdings" panose="05000000000000000000" pitchFamily="2" charset="2"/>
              <a:buChar char="ü"/>
              <a:defRPr sz="1050" i="1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98ADB36-5E14-44D7-8315-E7AD2DEF5D8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870F023-D6B6-44A4-95B1-402F56DB1760}" type="datetime1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A97D305-C1D7-4E07-BB2C-80BA7E0562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B938C7-516A-4476-BB1A-AECD473453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2867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1F25AE2-1178-490D-B9D3-ED1319BE65F9}"/>
              </a:ext>
            </a:extLst>
          </p:cNvPr>
          <p:cNvSpPr/>
          <p:nvPr/>
        </p:nvSpPr>
        <p:spPr>
          <a:xfrm>
            <a:off x="10731699" y="0"/>
            <a:ext cx="1363579" cy="890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3A230F-5ADA-4C78-A1A5-AEA914FF9AE5}"/>
              </a:ext>
            </a:extLst>
          </p:cNvPr>
          <p:cNvSpPr/>
          <p:nvPr/>
        </p:nvSpPr>
        <p:spPr>
          <a:xfrm>
            <a:off x="5181" y="2062947"/>
            <a:ext cx="98151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6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 </a:t>
            </a:r>
            <a:br>
              <a:rPr lang="fr-FR" sz="6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6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TRANSITIONS PRO</a:t>
            </a:r>
            <a:endParaRPr lang="fr-FR" sz="6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522681-96ED-4465-9476-9A3898711E26}"/>
              </a:ext>
            </a:extLst>
          </p:cNvPr>
          <p:cNvSpPr/>
          <p:nvPr/>
        </p:nvSpPr>
        <p:spPr>
          <a:xfrm>
            <a:off x="1864740" y="423956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RESTE À VOTRE DISPOSITION 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RÉPONDRE À VOS QUESTIONS</a:t>
            </a:r>
          </a:p>
        </p:txBody>
      </p:sp>
      <p:sp>
        <p:nvSpPr>
          <p:cNvPr id="18" name="Espace réservé de la date 17">
            <a:extLst>
              <a:ext uri="{FF2B5EF4-FFF2-40B4-BE49-F238E27FC236}">
                <a16:creationId xmlns:a16="http://schemas.microsoft.com/office/drawing/2014/main" id="{07973974-BA20-4FE3-879B-70B7C834C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B3713-BDA2-461B-ACE4-82C1A543E720}" type="datetime1">
              <a:rPr lang="fr-FR" smtClean="0"/>
              <a:t>17/09/2026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4839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C64CF65-5BD1-4D86-8AF0-E6EE6FC6375E}"/>
              </a:ext>
            </a:extLst>
          </p:cNvPr>
          <p:cNvSpPr/>
          <p:nvPr/>
        </p:nvSpPr>
        <p:spPr>
          <a:xfrm>
            <a:off x="-76200" y="-66675"/>
            <a:ext cx="12372975" cy="7029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D8A4A-2E88-4920-8E9F-0FD37C794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AEFDD-B55B-46D9-A3F7-E484E7E33E03}" type="datetime1">
              <a:rPr lang="fr-FR" smtClean="0"/>
              <a:t>17/09/2026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B1E9039-5916-421E-8D88-C73B9DCA7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B89302-E4A1-4175-B1BC-2410D80C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736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7F660C-BABB-4249-98B1-10B010471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CBDA10-80E8-4C88-B9D8-26ADBAFEE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D0B040-7C3E-4DDC-884C-41F387D11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31F24-56FE-4369-AD03-3346CC12F4EF}" type="datetime1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ECFCF8-1750-4239-B86E-96069981B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216659-20FF-49ED-8C27-8475B876E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713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6E87E5-6F4E-447E-B1BB-E185681DD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9845" y="6244206"/>
            <a:ext cx="5621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5"/>
                </a:solidFill>
              </a:defRPr>
            </a:lvl1pPr>
          </a:lstStyle>
          <a:p>
            <a:fld id="{C51E366A-6295-4B6D-9C66-A5550F4E83B2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 descr="Une image contenant assiette, alimentation&#10;&#10;Description générée automatiquement">
            <a:extLst>
              <a:ext uri="{FF2B5EF4-FFF2-40B4-BE49-F238E27FC236}">
                <a16:creationId xmlns:a16="http://schemas.microsoft.com/office/drawing/2014/main" id="{C90EA3D3-CA25-4552-94DE-6B53D4A560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133401"/>
            <a:ext cx="712722" cy="3505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68F4DA-6CD1-4F57-AB8E-22EC3788F1CE}"/>
              </a:ext>
            </a:extLst>
          </p:cNvPr>
          <p:cNvSpPr/>
          <p:nvPr/>
        </p:nvSpPr>
        <p:spPr>
          <a:xfrm>
            <a:off x="0" y="627077"/>
            <a:ext cx="9815119" cy="5603846"/>
          </a:xfrm>
          <a:prstGeom prst="rect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endParaRPr lang="fr-FR" sz="900" dirty="0"/>
          </a:p>
        </p:txBody>
      </p:sp>
      <p:pic>
        <p:nvPicPr>
          <p:cNvPr id="10" name="Image 9" descr="Une image contenant assiette, alimentation&#10;&#10;Description générée automatiquement">
            <a:extLst>
              <a:ext uri="{FF2B5EF4-FFF2-40B4-BE49-F238E27FC236}">
                <a16:creationId xmlns:a16="http://schemas.microsoft.com/office/drawing/2014/main" id="{CC83777D-7635-4199-A447-BE6624D9BC3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2909310"/>
            <a:ext cx="2113078" cy="1039379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DCDF891-9D55-41CD-B2D2-17F48CF2BE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982254"/>
            <a:ext cx="2743200" cy="248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BEE34AC8-A8C5-4BB8-BA52-F2126BA59893}" type="datetime1">
              <a:rPr lang="fr-FR" smtClean="0"/>
              <a:t>17/09/2026</a:t>
            </a:fld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CA0759E-7ADA-4A46-90DA-336B0D5E0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46521" y="6609330"/>
            <a:ext cx="4445479" cy="248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i="1">
                <a:solidFill>
                  <a:schemeClr val="tx2"/>
                </a:solidFill>
              </a:defRPr>
            </a:lvl1pPr>
          </a:lstStyle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5"/>
    </p:custDataLst>
    <p:extLst>
      <p:ext uri="{BB962C8B-B14F-4D97-AF65-F5344CB8AC3E}">
        <p14:creationId xmlns:p14="http://schemas.microsoft.com/office/powerpoint/2010/main" val="4495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94" r:id="rId9"/>
    <p:sldLayoutId id="2147483689" r:id="rId10"/>
    <p:sldLayoutId id="2147483690" r:id="rId11"/>
    <p:sldLayoutId id="2147483691" r:id="rId12"/>
    <p:sldLayoutId id="2147483693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8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0.xml"/><Relationship Id="rId5" Type="http://schemas.openxmlformats.org/officeDocument/2006/relationships/image" Target="../media/image10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0.sv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5.xml"/><Relationship Id="rId5" Type="http://schemas.openxmlformats.org/officeDocument/2006/relationships/image" Target="../media/image27.png"/><Relationship Id="rId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6.xml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7.xml"/><Relationship Id="rId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9.xml"/><Relationship Id="rId6" Type="http://schemas.openxmlformats.org/officeDocument/2006/relationships/image" Target="../media/image30.svg"/><Relationship Id="rId5" Type="http://schemas.openxmlformats.org/officeDocument/2006/relationships/image" Target="../media/image10.sv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sv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0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1.xml"/><Relationship Id="rId6" Type="http://schemas.openxmlformats.org/officeDocument/2006/relationships/image" Target="../media/image45.png"/><Relationship Id="rId5" Type="http://schemas.openxmlformats.org/officeDocument/2006/relationships/image" Target="../media/image10.sv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2.xml"/><Relationship Id="rId4" Type="http://schemas.openxmlformats.org/officeDocument/2006/relationships/image" Target="../media/image30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png"/><Relationship Id="rId5" Type="http://schemas.openxmlformats.org/officeDocument/2006/relationships/image" Target="../media/image30.svg"/><Relationship Id="rId4" Type="http://schemas.openxmlformats.org/officeDocument/2006/relationships/image" Target="../media/image10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3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4.xml"/><Relationship Id="rId5" Type="http://schemas.openxmlformats.org/officeDocument/2006/relationships/image" Target="../media/image54.png"/><Relationship Id="rId4" Type="http://schemas.openxmlformats.org/officeDocument/2006/relationships/image" Target="../media/image53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A3780-A8B2-4827-86DE-38F442B95D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7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SAISIE DU </a:t>
            </a:r>
            <a:br>
              <a:rPr lang="fr-FR" sz="7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7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DISPOSITIF PTP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A9AF8A-663B-43E6-9C5A-78DE18B08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1</a:t>
            </a:fld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8EE2C290-2EB3-4789-B4EA-4F9E262BE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71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5F0FDA-1F2C-46CB-BEAD-E28AE99556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92686" y="1828800"/>
            <a:ext cx="4249783" cy="3702050"/>
          </a:xfrm>
        </p:spPr>
        <p:txBody>
          <a:bodyPr/>
          <a:lstStyle/>
          <a:p>
            <a:pPr algn="just"/>
            <a:r>
              <a:rPr lang="fr-FR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demandeur a sélectionné votre organisme pour suivre sa formation dans le cadre de son Projet de Transition Professionnelle (PTP). </a:t>
            </a:r>
          </a:p>
          <a:p>
            <a:pPr algn="just"/>
            <a:r>
              <a:rPr lang="fr-FR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êtes donc invité à vous connecter sur votre espace personnel pour saisir votre volet.</a:t>
            </a:r>
          </a:p>
          <a:p>
            <a:pPr algn="just"/>
            <a:r>
              <a:rPr lang="fr-FR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 fois finalisé, votre volet sera transmis au Transitions Pro du demandeur pour vérification. Vous serez ensuite notifié de la décision du Transitions Pro par e-mail.</a:t>
            </a:r>
          </a:p>
          <a:p>
            <a:pPr algn="just"/>
            <a:r>
              <a:rPr lang="fr-FR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demandeur sera alors invité à vérifier les informations que vous aurez saisies puis validera définitivement son choix d’organisme de formation. Vous serez notifié de sa décision.</a:t>
            </a: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8CFF51-3A76-436A-A30D-10C0D25670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2</a:t>
            </a:fld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D50BEAE8-7ACD-43D4-8201-4A13A2D795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8375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223D0D5-C61F-B763-0D9E-C2E4DDE989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1323"/>
          <a:stretch/>
        </p:blipFill>
        <p:spPr>
          <a:xfrm>
            <a:off x="3676215" y="1584431"/>
            <a:ext cx="8103577" cy="39952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CONNEXION À ATNET ET ACCÈS À LA SAISIE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C27DC0B-D882-4118-974C-0246ED9F5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3</a:t>
            </a:fld>
            <a:endParaRPr lang="fr-FR"/>
          </a:p>
        </p:txBody>
      </p:sp>
      <p:pic>
        <p:nvPicPr>
          <p:cNvPr id="8" name="Image 7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52231BBF-4AE5-4C8D-A4E4-2DFBA5B430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23" t="30173" r="3129" b="66463"/>
          <a:stretch/>
        </p:blipFill>
        <p:spPr>
          <a:xfrm>
            <a:off x="10352376" y="2743199"/>
            <a:ext cx="1296699" cy="180976"/>
          </a:xfrm>
          <a:prstGeom prst="rect">
            <a:avLst/>
          </a:prstGeom>
          <a:effectLst/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4D7EEBB-0076-4B3E-BDE4-45AB7E9E4127}"/>
              </a:ext>
            </a:extLst>
          </p:cNvPr>
          <p:cNvSpPr txBox="1"/>
          <p:nvPr/>
        </p:nvSpPr>
        <p:spPr>
          <a:xfrm>
            <a:off x="249831" y="4550863"/>
            <a:ext cx="3181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Saisissez l’identifiant et le mot de passe de votre espace personnel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056DAF-0F50-407B-ACA5-7B4452118AFC}"/>
              </a:ext>
            </a:extLst>
          </p:cNvPr>
          <p:cNvSpPr txBox="1"/>
          <p:nvPr/>
        </p:nvSpPr>
        <p:spPr>
          <a:xfrm>
            <a:off x="4815280" y="4073809"/>
            <a:ext cx="41194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A8A9"/>
              </a:buClr>
              <a:buFont typeface="+mj-lt"/>
              <a:buAutoNum type="arabicPeriod"/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Cliquez sur le menu « PTP en cours » pour arriver à la liste des dossiers PTP</a:t>
            </a:r>
          </a:p>
          <a:p>
            <a:pPr marL="342900" indent="-342900">
              <a:buClr>
                <a:srgbClr val="00A8A9"/>
              </a:buClr>
              <a:buFont typeface="+mj-lt"/>
              <a:buAutoNum type="arabicPeriod"/>
            </a:pPr>
            <a:endParaRPr lang="fr-FR" sz="1400" b="1" dirty="0">
              <a:solidFill>
                <a:srgbClr val="7671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Clr>
                <a:srgbClr val="00A8A9"/>
              </a:buClr>
              <a:buFont typeface="+mj-lt"/>
              <a:buAutoNum type="arabicPeriod"/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Cliquez sur la loupe du dossier à saisir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280B9A-8FD8-4FFD-861F-5A82FC358912}"/>
              </a:ext>
            </a:extLst>
          </p:cNvPr>
          <p:cNvSpPr/>
          <p:nvPr/>
        </p:nvSpPr>
        <p:spPr>
          <a:xfrm>
            <a:off x="3611880" y="3103926"/>
            <a:ext cx="1000239" cy="243281"/>
          </a:xfrm>
          <a:prstGeom prst="rect">
            <a:avLst/>
          </a:prstGeom>
          <a:noFill/>
          <a:ln w="12700"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FEBCDB-C8CA-41B3-8448-D7367B05FD17}"/>
              </a:ext>
            </a:extLst>
          </p:cNvPr>
          <p:cNvSpPr/>
          <p:nvPr/>
        </p:nvSpPr>
        <p:spPr>
          <a:xfrm>
            <a:off x="4643256" y="2666369"/>
            <a:ext cx="279714" cy="243281"/>
          </a:xfrm>
          <a:prstGeom prst="rect">
            <a:avLst/>
          </a:prstGeom>
          <a:noFill/>
          <a:ln w="28575"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Graphique 13" descr="Curseur">
            <a:extLst>
              <a:ext uri="{FF2B5EF4-FFF2-40B4-BE49-F238E27FC236}">
                <a16:creationId xmlns:a16="http://schemas.microsoft.com/office/drawing/2014/main" id="{8E38FB12-4BAA-4B5A-BFAE-C2C052E24E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15280" y="2833687"/>
            <a:ext cx="319357" cy="319357"/>
          </a:xfrm>
          <a:prstGeom prst="rect">
            <a:avLst/>
          </a:prstGeom>
        </p:spPr>
      </p:pic>
      <p:pic>
        <p:nvPicPr>
          <p:cNvPr id="15" name="Graphique 14" descr="Curseur">
            <a:extLst>
              <a:ext uri="{FF2B5EF4-FFF2-40B4-BE49-F238E27FC236}">
                <a16:creationId xmlns:a16="http://schemas.microsoft.com/office/drawing/2014/main" id="{0B5012D2-D7D8-406E-9604-8FBBA5E0C4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2619" y="3191437"/>
            <a:ext cx="319357" cy="319357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81AAEAE-5153-45A7-93B7-17D5BA930C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72" y="2052697"/>
            <a:ext cx="3070156" cy="23457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312CF5-AD46-4225-B8A6-A024E8F3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9773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40B8D538-43BD-3753-C2AC-8B369C2BE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3" y="1490292"/>
            <a:ext cx="11987370" cy="314702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DIFFÉRENTS ONGLETS DE SAISIE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2F76211-5FDB-4BD1-8E20-19B14887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4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D7EEBB-0076-4B3E-BDE4-45AB7E9E4127}"/>
              </a:ext>
            </a:extLst>
          </p:cNvPr>
          <p:cNvSpPr txBox="1"/>
          <p:nvPr/>
        </p:nvSpPr>
        <p:spPr>
          <a:xfrm>
            <a:off x="8233229" y="900748"/>
            <a:ext cx="3057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pouvez enregistrer votre saisie à tout moment.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056DAF-0F50-407B-ACA5-7B4452118AFC}"/>
              </a:ext>
            </a:extLst>
          </p:cNvPr>
          <p:cNvSpPr txBox="1"/>
          <p:nvPr/>
        </p:nvSpPr>
        <p:spPr>
          <a:xfrm>
            <a:off x="1322698" y="5095717"/>
            <a:ext cx="10712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L’espace dédié à votre saisie se compose de différents onglets, cliquez sur chaque rubrique pour saisir votre volet.</a:t>
            </a: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9B7C6D3C-CB08-47AA-83B8-259849D6733E}"/>
              </a:ext>
            </a:extLst>
          </p:cNvPr>
          <p:cNvSpPr/>
          <p:nvPr/>
        </p:nvSpPr>
        <p:spPr>
          <a:xfrm>
            <a:off x="9309061" y="1278329"/>
            <a:ext cx="2049216" cy="2796951"/>
          </a:xfrm>
          <a:prstGeom prst="arc">
            <a:avLst/>
          </a:prstGeom>
          <a:ln>
            <a:solidFill>
              <a:srgbClr val="00A8A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 descr="Curseur">
            <a:extLst>
              <a:ext uri="{FF2B5EF4-FFF2-40B4-BE49-F238E27FC236}">
                <a16:creationId xmlns:a16="http://schemas.microsoft.com/office/drawing/2014/main" id="{D6D0650D-9D18-4D50-9B1D-37EF2B5B3D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59604" y="4565585"/>
            <a:ext cx="380813" cy="380813"/>
          </a:xfrm>
          <a:prstGeom prst="rect">
            <a:avLst/>
          </a:prstGeom>
        </p:spPr>
      </p:pic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9207F792-9902-4947-AF18-1484405B3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B7273E4D-D9AD-C6A1-AAC0-A56D42A2D08F}"/>
              </a:ext>
            </a:extLst>
          </p:cNvPr>
          <p:cNvSpPr/>
          <p:nvPr/>
        </p:nvSpPr>
        <p:spPr>
          <a:xfrm rot="3008150" flipH="1">
            <a:off x="4315638" y="3152486"/>
            <a:ext cx="511035" cy="914744"/>
          </a:xfrm>
          <a:prstGeom prst="arc">
            <a:avLst>
              <a:gd name="adj1" fmla="val 16579984"/>
              <a:gd name="adj2" fmla="val 3823115"/>
            </a:avLst>
          </a:prstGeom>
          <a:ln>
            <a:solidFill>
              <a:srgbClr val="00A8A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496930C7-DFCD-3A2A-F53B-0C6AD940C7E4}"/>
              </a:ext>
            </a:extLst>
          </p:cNvPr>
          <p:cNvGrpSpPr/>
          <p:nvPr/>
        </p:nvGrpSpPr>
        <p:grpSpPr>
          <a:xfrm>
            <a:off x="4985202" y="2906915"/>
            <a:ext cx="2037806" cy="702944"/>
            <a:chOff x="1785257" y="5617029"/>
            <a:chExt cx="2037806" cy="70294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3BC219D-6BE2-98A0-B71C-98FDB7810492}"/>
                </a:ext>
              </a:extLst>
            </p:cNvPr>
            <p:cNvSpPr/>
            <p:nvPr/>
          </p:nvSpPr>
          <p:spPr>
            <a:xfrm>
              <a:off x="1785257" y="5617029"/>
              <a:ext cx="2037806" cy="70294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A8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3C62D88F-AC64-380B-F281-48BFEAF8EEA1}"/>
                </a:ext>
              </a:extLst>
            </p:cNvPr>
            <p:cNvSpPr txBox="1"/>
            <p:nvPr/>
          </p:nvSpPr>
          <p:spPr>
            <a:xfrm>
              <a:off x="1909126" y="5698660"/>
              <a:ext cx="18375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A8A9"/>
                </a:buClr>
              </a:pPr>
              <a:r>
                <a:rPr lang="fr-FR" sz="1600" dirty="0">
                  <a:solidFill>
                    <a:srgbClr val="76717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Fonctionnalité détaillée plus loin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7997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A46A7EA-D0C2-9D20-14A3-906DF4D47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44" y="2267024"/>
            <a:ext cx="11053006" cy="4078577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CC890CA-A093-4B23-B622-08635D003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5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D7EEBB-0076-4B3E-BDE4-45AB7E9E4127}"/>
              </a:ext>
            </a:extLst>
          </p:cNvPr>
          <p:cNvSpPr txBox="1"/>
          <p:nvPr/>
        </p:nvSpPr>
        <p:spPr>
          <a:xfrm>
            <a:off x="583154" y="1132418"/>
            <a:ext cx="1097749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cet onglet, les données administratives générales de votre organisme de formation sont reprises des informations déjà saisie dans le menu « Votre Identité »  : n’hésitez pas à les vérifier et à les modifier si nécessaire.</a:t>
            </a:r>
          </a:p>
          <a:p>
            <a:endParaRPr lang="fr-FR" sz="1400" b="1" dirty="0">
              <a:solidFill>
                <a:srgbClr val="7671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Complétez les informations manquantes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8C541B-9C0C-4F65-B2B8-3AFA98F8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BEE346B-8E53-8EE4-E714-54B6B9D3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00" y="125181"/>
            <a:ext cx="10708266" cy="1017272"/>
          </a:xfrm>
        </p:spPr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 L’ONGLET « PRESTATAIRE » </a:t>
            </a:r>
            <a:r>
              <a:rPr lang="fr-FR" sz="2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- 1/2</a:t>
            </a:r>
            <a:endParaRPr lang="fr-FR" sz="3000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3477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BC6D5ED7-E467-DBF7-ED63-51D71DA8717E}"/>
              </a:ext>
            </a:extLst>
          </p:cNvPr>
          <p:cNvGrpSpPr/>
          <p:nvPr/>
        </p:nvGrpSpPr>
        <p:grpSpPr>
          <a:xfrm>
            <a:off x="855737" y="928023"/>
            <a:ext cx="9760542" cy="5776189"/>
            <a:chOff x="855737" y="928023"/>
            <a:chExt cx="9760542" cy="577618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BE4CB01-5971-759A-64AA-3982A13B2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5737" y="928023"/>
              <a:ext cx="9758355" cy="5503257"/>
            </a:xfrm>
            <a:prstGeom prst="rect">
              <a:avLst/>
            </a:prstGeom>
            <a:effectLst/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D1FF854-72A4-F3CC-E02E-0A88CCFAD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5737" y="5241045"/>
              <a:ext cx="9760542" cy="1463167"/>
            </a:xfrm>
            <a:prstGeom prst="rect">
              <a:avLst/>
            </a:prstGeom>
          </p:spPr>
        </p:pic>
      </p:grp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B71B59-4E24-459E-97B1-2C6491E3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46521" y="6600621"/>
            <a:ext cx="4445479" cy="248669"/>
          </a:xfrm>
        </p:spPr>
        <p:txBody>
          <a:bodyPr/>
          <a:lstStyle/>
          <a:p>
            <a:r>
              <a:rPr lang="fr-FR" dirty="0"/>
              <a:t>Saisir le volet Organisme de Formation - DISPOSITIF PTP - Transitions Pro - JUIN 2023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 L’ONGLET « PRESTATAIRE » </a:t>
            </a:r>
            <a:r>
              <a:rPr lang="fr-FR" sz="2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- 2/2</a:t>
            </a:r>
            <a:endParaRPr lang="fr-FR" sz="3000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FC29ABF-72A5-47F5-919C-7186C6F44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139698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6</a:t>
            </a:fld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056DAF-0F50-407B-ACA5-7B4452118AFC}"/>
              </a:ext>
            </a:extLst>
          </p:cNvPr>
          <p:cNvSpPr txBox="1"/>
          <p:nvPr/>
        </p:nvSpPr>
        <p:spPr>
          <a:xfrm>
            <a:off x="3695413" y="4298298"/>
            <a:ext cx="7217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lieu de formation est différent du siège de l’organisme de formation mentionné ci-dessus, choisir « oui » et saisissez l’adresse du lieu de formation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46E7E9F-EA35-47C2-B8DD-D8CA0BDB952A}"/>
              </a:ext>
            </a:extLst>
          </p:cNvPr>
          <p:cNvSpPr txBox="1"/>
          <p:nvPr/>
        </p:nvSpPr>
        <p:spPr>
          <a:xfrm>
            <a:off x="3690779" y="4875555"/>
            <a:ext cx="6769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buClr>
                <a:srgbClr val="00A8A9"/>
              </a:buClr>
              <a:defRPr sz="140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 sz="1200" dirty="0"/>
              <a:t>Si l’adresse de facturation n’est pas la même que celle renseignée en haut de page, choisissez « oui » et saisissez l’adresse du lieu d formation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822C1FB-4C65-46FC-81C4-E43C7DFC6AF4}"/>
              </a:ext>
            </a:extLst>
          </p:cNvPr>
          <p:cNvSpPr txBox="1"/>
          <p:nvPr/>
        </p:nvSpPr>
        <p:spPr>
          <a:xfrm>
            <a:off x="4011896" y="2734172"/>
            <a:ext cx="6846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 saisissez les coordonnées de la personne en charge du dossier du bénéficiaire.</a:t>
            </a:r>
          </a:p>
          <a:p>
            <a:pPr>
              <a:buClr>
                <a:srgbClr val="00A8A9"/>
              </a:buClr>
            </a:pP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Cette personne sera contactée sur ces coordonnées 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(mail et téléphone) </a:t>
            </a: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</a:t>
            </a:r>
          </a:p>
          <a:p>
            <a:pPr>
              <a:buClr>
                <a:srgbClr val="00A8A9"/>
              </a:buClr>
            </a:pP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Transitions  Pro.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BB034D-8F3F-4045-BC26-3157A64DB889}"/>
              </a:ext>
            </a:extLst>
          </p:cNvPr>
          <p:cNvSpPr/>
          <p:nvPr/>
        </p:nvSpPr>
        <p:spPr>
          <a:xfrm>
            <a:off x="2851889" y="2666824"/>
            <a:ext cx="1016147" cy="771505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EEEA2C-EEE3-4A92-871B-4212A1664499}"/>
              </a:ext>
            </a:extLst>
          </p:cNvPr>
          <p:cNvSpPr/>
          <p:nvPr/>
        </p:nvSpPr>
        <p:spPr>
          <a:xfrm>
            <a:off x="2785299" y="4376218"/>
            <a:ext cx="791842" cy="307777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4BF4B9-30DC-49A2-9024-445B2AF2E1D5}"/>
              </a:ext>
            </a:extLst>
          </p:cNvPr>
          <p:cNvSpPr/>
          <p:nvPr/>
        </p:nvSpPr>
        <p:spPr>
          <a:xfrm>
            <a:off x="2780664" y="4908866"/>
            <a:ext cx="791842" cy="307777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Graphique 11" descr="Curseur">
            <a:extLst>
              <a:ext uri="{FF2B5EF4-FFF2-40B4-BE49-F238E27FC236}">
                <a16:creationId xmlns:a16="http://schemas.microsoft.com/office/drawing/2014/main" id="{ED023DBE-20A1-43D7-9296-B46840E14E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430402">
            <a:off x="3761307" y="6037393"/>
            <a:ext cx="380813" cy="38081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CFC0DFC-BAF7-DAD4-2CD2-4A4E627A4323}"/>
              </a:ext>
            </a:extLst>
          </p:cNvPr>
          <p:cNvSpPr txBox="1"/>
          <p:nvPr/>
        </p:nvSpPr>
        <p:spPr>
          <a:xfrm>
            <a:off x="4062414" y="5925237"/>
            <a:ext cx="5055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pouvez mettre à jour vos coordonnées bancaires en cliquant ici, pour importer votre nouveau RIB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E12624-4204-AD9F-7D5E-D7A14B5D2BC3}"/>
              </a:ext>
            </a:extLst>
          </p:cNvPr>
          <p:cNvSpPr txBox="1"/>
          <p:nvPr/>
        </p:nvSpPr>
        <p:spPr>
          <a:xfrm>
            <a:off x="3122417" y="1230838"/>
            <a:ext cx="5455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: les données de certification </a:t>
            </a:r>
            <a:r>
              <a:rPr lang="fr-FR" sz="1200" dirty="0" err="1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Qualiopi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sont reprises du menu « Certifications », et ne sont donc pas modifiables à cet endroit</a:t>
            </a:r>
            <a:endParaRPr lang="fr-FR" sz="12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81A301-84AB-F858-A459-DA1E814C4DF3}"/>
              </a:ext>
            </a:extLst>
          </p:cNvPr>
          <p:cNvSpPr/>
          <p:nvPr/>
        </p:nvSpPr>
        <p:spPr>
          <a:xfrm>
            <a:off x="1976678" y="1146931"/>
            <a:ext cx="915360" cy="646332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0A2AD7-2443-A27D-2D20-20C945D61A51}"/>
              </a:ext>
            </a:extLst>
          </p:cNvPr>
          <p:cNvSpPr/>
          <p:nvPr/>
        </p:nvSpPr>
        <p:spPr>
          <a:xfrm>
            <a:off x="2399344" y="1948017"/>
            <a:ext cx="952109" cy="645266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112AC22-13CE-D3EA-6CA0-CBA9027C2A90}"/>
              </a:ext>
            </a:extLst>
          </p:cNvPr>
          <p:cNvSpPr txBox="1"/>
          <p:nvPr/>
        </p:nvSpPr>
        <p:spPr>
          <a:xfrm>
            <a:off x="3456432" y="2010640"/>
            <a:ext cx="666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: comme pour la certification </a:t>
            </a:r>
            <a:r>
              <a:rPr lang="fr-FR" sz="1200" dirty="0" err="1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Qualiopi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les données Accréditation sont reprises du menu « Certifications », et ne sont donc pas modifiables à cet endroit</a:t>
            </a:r>
            <a:endParaRPr lang="fr-FR" sz="12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9AF39A-587F-1845-3E63-AC1BC88EC525}"/>
              </a:ext>
            </a:extLst>
          </p:cNvPr>
          <p:cNvSpPr/>
          <p:nvPr/>
        </p:nvSpPr>
        <p:spPr>
          <a:xfrm>
            <a:off x="2568120" y="3788012"/>
            <a:ext cx="791842" cy="307777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D9EBD80-6EE6-CA17-78E6-256783400926}"/>
              </a:ext>
            </a:extLst>
          </p:cNvPr>
          <p:cNvSpPr txBox="1"/>
          <p:nvPr/>
        </p:nvSpPr>
        <p:spPr>
          <a:xfrm>
            <a:off x="3707197" y="3808969"/>
            <a:ext cx="4548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Indiquez ici si vous avez un organisme co-contractant</a:t>
            </a:r>
            <a:endParaRPr lang="fr-FR" sz="12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3DF463E-DD65-80B2-4786-AAB7CE9A3965}"/>
              </a:ext>
            </a:extLst>
          </p:cNvPr>
          <p:cNvSpPr txBox="1"/>
          <p:nvPr/>
        </p:nvSpPr>
        <p:spPr>
          <a:xfrm rot="20167048">
            <a:off x="2909595" y="2515362"/>
            <a:ext cx="579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NON MULTI RIB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387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>
            <a:extLst>
              <a:ext uri="{FF2B5EF4-FFF2-40B4-BE49-F238E27FC236}">
                <a16:creationId xmlns:a16="http://schemas.microsoft.com/office/drawing/2014/main" id="{2A872D19-081A-D451-D7C9-35BBF2241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826" y="1099849"/>
            <a:ext cx="10701672" cy="542705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 L’ONGLET « PRESTATAIRE » </a:t>
            </a:r>
            <a:r>
              <a:rPr lang="fr-FR" sz="2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- 2/2</a:t>
            </a:r>
            <a:endParaRPr lang="fr-FR" sz="30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FC29ABF-72A5-47F5-919C-7186C6F44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7</a:t>
            </a:fld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A45044-EA48-4281-94E9-D1F8B6CA9B35}"/>
              </a:ext>
            </a:extLst>
          </p:cNvPr>
          <p:cNvSpPr txBox="1"/>
          <p:nvPr/>
        </p:nvSpPr>
        <p:spPr>
          <a:xfrm>
            <a:off x="3913648" y="5868874"/>
            <a:ext cx="4642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pouvez mettre à jour vos coordonnées bancaires en vous rendant dans le menu « RIB 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056DAF-0F50-407B-ACA5-7B4452118AFC}"/>
              </a:ext>
            </a:extLst>
          </p:cNvPr>
          <p:cNvSpPr txBox="1"/>
          <p:nvPr/>
        </p:nvSpPr>
        <p:spPr>
          <a:xfrm>
            <a:off x="3347551" y="4271146"/>
            <a:ext cx="7217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le lieu de formation est différent du siège de l’organisme de formation mentionné ci-dessus, choisir « oui » et saisissez l’adresse du lieu de formation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46E7E9F-EA35-47C2-B8DD-D8CA0BDB952A}"/>
              </a:ext>
            </a:extLst>
          </p:cNvPr>
          <p:cNvSpPr txBox="1"/>
          <p:nvPr/>
        </p:nvSpPr>
        <p:spPr>
          <a:xfrm>
            <a:off x="3347551" y="4782483"/>
            <a:ext cx="6769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buClr>
                <a:srgbClr val="00A8A9"/>
              </a:buClr>
              <a:defRPr sz="140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 sz="1200" dirty="0"/>
              <a:t>Si l’adresse de facturation n’est pas la même que celle renseignée en haut de page, choisissez « oui » et saisissez l’adresse du lieu d formation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822C1FB-4C65-46FC-81C4-E43C7DFC6AF4}"/>
              </a:ext>
            </a:extLst>
          </p:cNvPr>
          <p:cNvSpPr txBox="1"/>
          <p:nvPr/>
        </p:nvSpPr>
        <p:spPr>
          <a:xfrm>
            <a:off x="3707095" y="2838680"/>
            <a:ext cx="6846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 saisissez les coordonnées de la personne en charge du dossier du bénéficiaire.</a:t>
            </a:r>
          </a:p>
          <a:p>
            <a:pPr>
              <a:buClr>
                <a:srgbClr val="00A8A9"/>
              </a:buClr>
            </a:pP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Cette personne sera contactée sur ces coordonnées 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(mail et téléphone) </a:t>
            </a: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</a:t>
            </a:r>
          </a:p>
          <a:p>
            <a:pPr>
              <a:buClr>
                <a:srgbClr val="00A8A9"/>
              </a:buClr>
            </a:pP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Transitions  Pro.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BB034D-8F3F-4045-BC26-3157A64DB889}"/>
              </a:ext>
            </a:extLst>
          </p:cNvPr>
          <p:cNvSpPr/>
          <p:nvPr/>
        </p:nvSpPr>
        <p:spPr>
          <a:xfrm>
            <a:off x="2547088" y="2771332"/>
            <a:ext cx="1016147" cy="771505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EEEA2C-EEE3-4A92-871B-4212A1664499}"/>
              </a:ext>
            </a:extLst>
          </p:cNvPr>
          <p:cNvSpPr/>
          <p:nvPr/>
        </p:nvSpPr>
        <p:spPr>
          <a:xfrm>
            <a:off x="2437437" y="4349066"/>
            <a:ext cx="791842" cy="307777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4BF4B9-30DC-49A2-9024-445B2AF2E1D5}"/>
              </a:ext>
            </a:extLst>
          </p:cNvPr>
          <p:cNvSpPr/>
          <p:nvPr/>
        </p:nvSpPr>
        <p:spPr>
          <a:xfrm>
            <a:off x="2432802" y="4881714"/>
            <a:ext cx="791842" cy="259515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B71B59-4E24-459E-97B1-2C6491E3D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EE12624-4204-AD9F-7D5E-D7A14B5D2BC3}"/>
              </a:ext>
            </a:extLst>
          </p:cNvPr>
          <p:cNvSpPr txBox="1"/>
          <p:nvPr/>
        </p:nvSpPr>
        <p:spPr>
          <a:xfrm>
            <a:off x="2817616" y="1335346"/>
            <a:ext cx="5455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: les données de certification </a:t>
            </a:r>
            <a:r>
              <a:rPr lang="fr-FR" sz="1200" dirty="0" err="1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Qualiopi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sont reprises du menu « Certifications », et ne sont donc pas modifiables à cet endroit</a:t>
            </a:r>
            <a:endParaRPr lang="fr-FR" sz="12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81A301-84AB-F858-A459-DA1E814C4DF3}"/>
              </a:ext>
            </a:extLst>
          </p:cNvPr>
          <p:cNvSpPr/>
          <p:nvPr/>
        </p:nvSpPr>
        <p:spPr>
          <a:xfrm>
            <a:off x="1671877" y="1335345"/>
            <a:ext cx="915360" cy="562425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0A2AD7-2443-A27D-2D20-20C945D61A51}"/>
              </a:ext>
            </a:extLst>
          </p:cNvPr>
          <p:cNvSpPr/>
          <p:nvPr/>
        </p:nvSpPr>
        <p:spPr>
          <a:xfrm>
            <a:off x="2094544" y="2052525"/>
            <a:ext cx="915360" cy="556837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112AC22-13CE-D3EA-6CA0-CBA9027C2A90}"/>
              </a:ext>
            </a:extLst>
          </p:cNvPr>
          <p:cNvSpPr txBox="1"/>
          <p:nvPr/>
        </p:nvSpPr>
        <p:spPr>
          <a:xfrm>
            <a:off x="3151631" y="2115148"/>
            <a:ext cx="666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: comme pour la certification </a:t>
            </a:r>
            <a:r>
              <a:rPr lang="fr-FR" sz="1200" dirty="0" err="1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Qualiopi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les données Accréditation sont reprises du menu « Certifications », et ne sont donc pas modifiables à cet endroit</a:t>
            </a:r>
            <a:endParaRPr lang="fr-FR" sz="12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28E72F2-4785-E88B-D017-C4AE28E470E7}"/>
              </a:ext>
            </a:extLst>
          </p:cNvPr>
          <p:cNvSpPr/>
          <p:nvPr/>
        </p:nvSpPr>
        <p:spPr>
          <a:xfrm>
            <a:off x="539763" y="5483121"/>
            <a:ext cx="3373885" cy="1017272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F0AE8D9-19C3-A7DB-3CF7-BA54553CCB3B}"/>
              </a:ext>
            </a:extLst>
          </p:cNvPr>
          <p:cNvSpPr txBox="1"/>
          <p:nvPr/>
        </p:nvSpPr>
        <p:spPr>
          <a:xfrm rot="20167048">
            <a:off x="2604794" y="2515362"/>
            <a:ext cx="579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solidFill>
                  <a:srgbClr val="FF0000"/>
                </a:solidFill>
              </a:rPr>
              <a:t>MULTI RIB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4BEED5F-604A-3BE0-C52C-4E846F6FBAE2}"/>
              </a:ext>
            </a:extLst>
          </p:cNvPr>
          <p:cNvSpPr/>
          <p:nvPr/>
        </p:nvSpPr>
        <p:spPr>
          <a:xfrm>
            <a:off x="2288714" y="3813725"/>
            <a:ext cx="791842" cy="307777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54EA75A-DD78-8C61-0329-6C948F55B257}"/>
              </a:ext>
            </a:extLst>
          </p:cNvPr>
          <p:cNvSpPr txBox="1"/>
          <p:nvPr/>
        </p:nvSpPr>
        <p:spPr>
          <a:xfrm>
            <a:off x="3427791" y="3834682"/>
            <a:ext cx="4548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Indiquez ici si vous avez un organisme co-contractant</a:t>
            </a:r>
            <a:endParaRPr lang="fr-FR" sz="12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887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2D846CC1-1DA2-116C-DE0F-FD84F7F03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22" y="1227428"/>
            <a:ext cx="10699407" cy="490008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DU BILAN DE POSITIONNEMENT </a:t>
            </a:r>
            <a:r>
              <a:rPr lang="fr-FR" sz="2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- 1/2</a:t>
            </a:r>
            <a:endParaRPr lang="fr-FR" sz="30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CF9636E-C777-4580-AB38-651B6486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8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B3F610-2DB9-4EE0-BEED-61A89F03A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43B46EE-1816-6488-5CFB-3754419D0885}"/>
              </a:ext>
            </a:extLst>
          </p:cNvPr>
          <p:cNvSpPr txBox="1"/>
          <p:nvPr/>
        </p:nvSpPr>
        <p:spPr>
          <a:xfrm>
            <a:off x="299273" y="730487"/>
            <a:ext cx="109774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cet onglet, renseignez les informations concernant le bilan de positionnement du bénéficiaire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156FA06-4FDA-240B-D9D2-949E379833B4}"/>
              </a:ext>
            </a:extLst>
          </p:cNvPr>
          <p:cNvSpPr txBox="1"/>
          <p:nvPr/>
        </p:nvSpPr>
        <p:spPr>
          <a:xfrm>
            <a:off x="3060257" y="1976846"/>
            <a:ext cx="8277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Le bouton « </a:t>
            </a: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Export Excel 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 vous permet d’exporter la trame du bilan de positionnement sous format </a:t>
            </a:r>
            <a:r>
              <a:rPr lang="fr-FR" sz="1200" dirty="0" err="1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excel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Le bouton « </a:t>
            </a: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Import Excel 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 vous permet d’importer le bilan de positionnement fait dans le fichier </a:t>
            </a:r>
            <a:r>
              <a:rPr lang="fr-FR" sz="1200" dirty="0" err="1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excel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directement dans le volet. </a:t>
            </a: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dans cette option, il faut respecter le format du fichier donner dans l’export.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4CBB58-2EAE-D89D-ABC0-6CBB512CD1C4}"/>
              </a:ext>
            </a:extLst>
          </p:cNvPr>
          <p:cNvSpPr/>
          <p:nvPr/>
        </p:nvSpPr>
        <p:spPr>
          <a:xfrm>
            <a:off x="722812" y="1976846"/>
            <a:ext cx="2194560" cy="348344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C87B6767-A82C-9181-53AE-F6B7E2D94ADF}"/>
              </a:ext>
            </a:extLst>
          </p:cNvPr>
          <p:cNvCxnSpPr>
            <a:cxnSpLocks/>
          </p:cNvCxnSpPr>
          <p:nvPr/>
        </p:nvCxnSpPr>
        <p:spPr>
          <a:xfrm>
            <a:off x="2055223" y="3923212"/>
            <a:ext cx="1676400" cy="574765"/>
          </a:xfrm>
          <a:prstGeom prst="bentConnector3">
            <a:avLst>
              <a:gd name="adj1" fmla="val 50000"/>
            </a:avLst>
          </a:prstGeom>
          <a:ln w="19050">
            <a:solidFill>
              <a:srgbClr val="00A8A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50232004-B5A2-05DF-D475-55C4929402D5}"/>
              </a:ext>
            </a:extLst>
          </p:cNvPr>
          <p:cNvCxnSpPr>
            <a:cxnSpLocks/>
          </p:cNvCxnSpPr>
          <p:nvPr/>
        </p:nvCxnSpPr>
        <p:spPr>
          <a:xfrm flipV="1">
            <a:off x="2055223" y="4497977"/>
            <a:ext cx="1676400" cy="448492"/>
          </a:xfrm>
          <a:prstGeom prst="bentConnector3">
            <a:avLst/>
          </a:prstGeom>
          <a:ln w="19050">
            <a:solidFill>
              <a:srgbClr val="00A8A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FB655B07-B0D6-B817-7CD2-BD8C5D718109}"/>
              </a:ext>
            </a:extLst>
          </p:cNvPr>
          <p:cNvCxnSpPr>
            <a:cxnSpLocks/>
          </p:cNvCxnSpPr>
          <p:nvPr/>
        </p:nvCxnSpPr>
        <p:spPr>
          <a:xfrm flipV="1">
            <a:off x="2312126" y="4497977"/>
            <a:ext cx="1419497" cy="1406434"/>
          </a:xfrm>
          <a:prstGeom prst="bentConnector3">
            <a:avLst>
              <a:gd name="adj1" fmla="val 40798"/>
            </a:avLst>
          </a:prstGeom>
          <a:ln w="19050">
            <a:solidFill>
              <a:srgbClr val="00A8A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B45DFA93-5D09-A2BB-591E-7844ABD0694B}"/>
              </a:ext>
            </a:extLst>
          </p:cNvPr>
          <p:cNvSpPr txBox="1"/>
          <p:nvPr/>
        </p:nvSpPr>
        <p:spPr>
          <a:xfrm>
            <a:off x="3731623" y="4210594"/>
            <a:ext cx="4881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Ces boutons vous permettent de rajouter une nouvelle ligne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169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B3DB04C-C150-3286-2529-EFD9F7E3811C}"/>
              </a:ext>
            </a:extLst>
          </p:cNvPr>
          <p:cNvGrpSpPr/>
          <p:nvPr/>
        </p:nvGrpSpPr>
        <p:grpSpPr>
          <a:xfrm>
            <a:off x="1286934" y="1012199"/>
            <a:ext cx="9009820" cy="5575679"/>
            <a:chOff x="1447398" y="125180"/>
            <a:chExt cx="9266723" cy="583375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A78CA5F-8F5C-21EC-4DB5-AAF4100C8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7398" y="125180"/>
              <a:ext cx="9266723" cy="5669771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03B506A-59C1-4888-025C-50C410F9BE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46"/>
            <a:stretch/>
          </p:blipFill>
          <p:spPr>
            <a:xfrm>
              <a:off x="1455018" y="4198564"/>
              <a:ext cx="9259103" cy="176037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DU BILAN DE POSITIONNEMENT </a:t>
            </a:r>
            <a:r>
              <a:rPr lang="fr-FR" sz="2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- 2/2</a:t>
            </a:r>
            <a:endParaRPr lang="fr-FR" sz="30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CF9636E-C777-4580-AB38-651B6486A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B3F610-2DB9-4EE0-BEED-61A89F03A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43B46EE-1816-6488-5CFB-3754419D0885}"/>
              </a:ext>
            </a:extLst>
          </p:cNvPr>
          <p:cNvSpPr txBox="1"/>
          <p:nvPr/>
        </p:nvSpPr>
        <p:spPr>
          <a:xfrm>
            <a:off x="299273" y="730487"/>
            <a:ext cx="109774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cet onglet, renseignez les informations concernant le bilan de positionnement du bénéficiaire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99867F-2F20-ED0D-9F9F-4009BF35EE07}"/>
              </a:ext>
            </a:extLst>
          </p:cNvPr>
          <p:cNvSpPr txBox="1"/>
          <p:nvPr/>
        </p:nvSpPr>
        <p:spPr>
          <a:xfrm>
            <a:off x="3412608" y="5997019"/>
            <a:ext cx="5478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vous utilisez l’import </a:t>
            </a:r>
            <a:r>
              <a:rPr lang="fr-FR" sz="1400" b="1" dirty="0" err="1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excel</a:t>
            </a:r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la date d’import et le fichier seront intégrés automatiquement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813EC6-6800-8E0A-9B6A-571FA140C6E3}"/>
              </a:ext>
            </a:extLst>
          </p:cNvPr>
          <p:cNvSpPr txBox="1"/>
          <p:nvPr/>
        </p:nvSpPr>
        <p:spPr>
          <a:xfrm>
            <a:off x="3412608" y="3301212"/>
            <a:ext cx="6665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Ici, indiquez si la formation s’inscrit dans la suite d’une VAE partielle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D04C0D-590A-2493-120D-4560CF4B16CF}"/>
              </a:ext>
            </a:extLst>
          </p:cNvPr>
          <p:cNvSpPr txBox="1"/>
          <p:nvPr/>
        </p:nvSpPr>
        <p:spPr>
          <a:xfrm>
            <a:off x="3412607" y="3990823"/>
            <a:ext cx="6665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Veuillez indiquer si un aménagement est nécessaire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70E5E44-1145-589A-35B9-A7114A045CE9}"/>
              </a:ext>
            </a:extLst>
          </p:cNvPr>
          <p:cNvSpPr txBox="1"/>
          <p:nvPr/>
        </p:nvSpPr>
        <p:spPr>
          <a:xfrm>
            <a:off x="3412607" y="4546737"/>
            <a:ext cx="6985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Veuillez indiquer si le bénéficiaire a une reconnaissance de travailleur handicapé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1197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127176E-1B92-FD9C-23D3-16DAB7C92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12" y="1324186"/>
            <a:ext cx="11813537" cy="96911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23FF245-0926-47BF-9C5E-61063970C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10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D7EEBB-0076-4B3E-BDE4-45AB7E9E4127}"/>
              </a:ext>
            </a:extLst>
          </p:cNvPr>
          <p:cNvSpPr txBox="1"/>
          <p:nvPr/>
        </p:nvSpPr>
        <p:spPr>
          <a:xfrm>
            <a:off x="377214" y="5366471"/>
            <a:ext cx="36445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Cliquez sur « Sélectionner un fichier » et choisissez le document PDF à uploader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056DAF-0F50-407B-ACA5-7B4452118AFC}"/>
              </a:ext>
            </a:extLst>
          </p:cNvPr>
          <p:cNvSpPr txBox="1"/>
          <p:nvPr/>
        </p:nvSpPr>
        <p:spPr>
          <a:xfrm>
            <a:off x="607252" y="2330286"/>
            <a:ext cx="70051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Cliquez ici pour uploader (déposer) le programme pédagogique de formation</a:t>
            </a:r>
          </a:p>
        </p:txBody>
      </p:sp>
      <p:pic>
        <p:nvPicPr>
          <p:cNvPr id="8" name="Graphique 7" descr="Curseur">
            <a:extLst>
              <a:ext uri="{FF2B5EF4-FFF2-40B4-BE49-F238E27FC236}">
                <a16:creationId xmlns:a16="http://schemas.microsoft.com/office/drawing/2014/main" id="{97C32AEE-49D4-4462-8FF1-4684A125DE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800" y="1819264"/>
            <a:ext cx="600110" cy="60011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72647C2-85A2-4078-8512-C2F3FBEEA863}"/>
              </a:ext>
            </a:extLst>
          </p:cNvPr>
          <p:cNvSpPr txBox="1"/>
          <p:nvPr/>
        </p:nvSpPr>
        <p:spPr>
          <a:xfrm>
            <a:off x="4224716" y="5366471"/>
            <a:ext cx="366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 message vous informe quand le fichier est uploadé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D9FD34D-C634-45AD-8047-7962B11CF88A}"/>
              </a:ext>
            </a:extLst>
          </p:cNvPr>
          <p:cNvSpPr txBox="1"/>
          <p:nvPr/>
        </p:nvSpPr>
        <p:spPr>
          <a:xfrm>
            <a:off x="8002101" y="5347051"/>
            <a:ext cx="3994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Plusieurs actions sont possibles une fois le fichier uploadé.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A7BC60B-D04D-409E-957C-D7AF42E1003D}"/>
              </a:ext>
            </a:extLst>
          </p:cNvPr>
          <p:cNvSpPr txBox="1"/>
          <p:nvPr/>
        </p:nvSpPr>
        <p:spPr>
          <a:xfrm>
            <a:off x="607252" y="834339"/>
            <a:ext cx="109774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Saisir le détail sur l’action de formation demandée par le bénéficiaire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194847A-BC21-4D9A-97AC-9D7329B122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646" t="12966" r="36966" b="58502"/>
          <a:stretch/>
        </p:blipFill>
        <p:spPr>
          <a:xfrm>
            <a:off x="297950" y="3191289"/>
            <a:ext cx="3649433" cy="213856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1810651-317E-40F0-A669-4C6B8F0E02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562" t="12966" r="36798" b="59101"/>
          <a:stretch/>
        </p:blipFill>
        <p:spPr>
          <a:xfrm>
            <a:off x="4109804" y="3180093"/>
            <a:ext cx="3781192" cy="214939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0F0CA5C-EFC8-42A6-915F-DDFAB8DB7F4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477" t="12966" r="36882" b="58951"/>
          <a:stretch/>
        </p:blipFill>
        <p:spPr>
          <a:xfrm>
            <a:off x="7983875" y="3169732"/>
            <a:ext cx="3781191" cy="21609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7" name="Arc 26">
            <a:extLst>
              <a:ext uri="{FF2B5EF4-FFF2-40B4-BE49-F238E27FC236}">
                <a16:creationId xmlns:a16="http://schemas.microsoft.com/office/drawing/2014/main" id="{720B058E-413C-4A0B-BF25-BF2AA49B7611}"/>
              </a:ext>
            </a:extLst>
          </p:cNvPr>
          <p:cNvSpPr/>
          <p:nvPr/>
        </p:nvSpPr>
        <p:spPr>
          <a:xfrm rot="18335285">
            <a:off x="350451" y="1987606"/>
            <a:ext cx="1081232" cy="1297939"/>
          </a:xfrm>
          <a:prstGeom prst="arc">
            <a:avLst>
              <a:gd name="adj1" fmla="val 7468381"/>
              <a:gd name="adj2" fmla="val 16262582"/>
            </a:avLst>
          </a:prstGeom>
          <a:ln w="19050">
            <a:solidFill>
              <a:srgbClr val="00A8A9"/>
            </a:solidFill>
            <a:headEnd type="arrow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A1AE2A0D-E521-4890-B04A-38DD489D61A3}"/>
              </a:ext>
            </a:extLst>
          </p:cNvPr>
          <p:cNvSpPr/>
          <p:nvPr/>
        </p:nvSpPr>
        <p:spPr>
          <a:xfrm rot="11479913" flipH="1">
            <a:off x="7848338" y="5169386"/>
            <a:ext cx="1099372" cy="1172688"/>
          </a:xfrm>
          <a:prstGeom prst="arc">
            <a:avLst>
              <a:gd name="adj1" fmla="val 7468381"/>
              <a:gd name="adj2" fmla="val 16794463"/>
            </a:avLst>
          </a:prstGeom>
          <a:ln w="19050">
            <a:solidFill>
              <a:srgbClr val="00A8A9"/>
            </a:solidFill>
            <a:headEnd type="arrow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CE81721-E914-45A0-BEEA-F89F7B13969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7" t="4302" r="22472" b="17420"/>
          <a:stretch/>
        </p:blipFill>
        <p:spPr>
          <a:xfrm>
            <a:off x="8926152" y="6544660"/>
            <a:ext cx="153296" cy="217665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C46E2B-8FD5-4BDB-961C-0370D28C3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6B651-4ED4-982A-4C9E-EB346C599E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97502" y="5839489"/>
            <a:ext cx="3417284" cy="847833"/>
          </a:xfrm>
          <a:prstGeom prst="rect">
            <a:avLst/>
          </a:prstGeom>
        </p:spPr>
      </p:pic>
      <p:sp>
        <p:nvSpPr>
          <p:cNvPr id="19" name="Titre 1">
            <a:extLst>
              <a:ext uri="{FF2B5EF4-FFF2-40B4-BE49-F238E27FC236}">
                <a16:creationId xmlns:a16="http://schemas.microsoft.com/office/drawing/2014/main" id="{9841DD69-31E0-89EA-D0CA-4E22104334E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88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DES ACTIONS DE FORMATION </a:t>
            </a:r>
            <a:r>
              <a:rPr lang="fr-FR" sz="2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- 1/3</a:t>
            </a:r>
            <a:endParaRPr lang="fr-FR" sz="30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2350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BD30CD8-BCBB-829A-0BBE-7E4C552CF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15" y="2623383"/>
            <a:ext cx="11402245" cy="323906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437AF90-EA77-4AF4-83E2-B7E27B9B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11</a:t>
            </a:fld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1EFB7066-6556-4BB2-994C-B1B2209ECB9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88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DES ACTIONS DE FORMATION </a:t>
            </a:r>
            <a:r>
              <a:rPr lang="fr-FR" sz="2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- 2/3</a:t>
            </a:r>
            <a:endParaRPr lang="fr-FR" sz="30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Graphique 12" descr="Curseur">
            <a:extLst>
              <a:ext uri="{FF2B5EF4-FFF2-40B4-BE49-F238E27FC236}">
                <a16:creationId xmlns:a16="http://schemas.microsoft.com/office/drawing/2014/main" id="{858D2531-18FE-4161-B92A-2D0C2D848B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807556">
            <a:off x="4167404" y="3323490"/>
            <a:ext cx="300055" cy="300055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02EDFCE9-069A-4F04-9A97-34C53E5D9E51}"/>
              </a:ext>
            </a:extLst>
          </p:cNvPr>
          <p:cNvSpPr txBox="1"/>
          <p:nvPr/>
        </p:nvSpPr>
        <p:spPr>
          <a:xfrm>
            <a:off x="3876224" y="5137365"/>
            <a:ext cx="77405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Veuillez renseigner vos taux de réussite et de placement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1D7959B-7BB3-4B52-9712-60132089357D}"/>
              </a:ext>
            </a:extLst>
          </p:cNvPr>
          <p:cNvSpPr txBox="1"/>
          <p:nvPr/>
        </p:nvSpPr>
        <p:spPr>
          <a:xfrm>
            <a:off x="378652" y="1071731"/>
            <a:ext cx="10977496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Saisir les détails de la formation que vous proposez sans oublier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nature de la validation (diplôme ou titre),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L’admission du stagiaire à la formation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vos taux de réussite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vos taux placement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5CDF62B-DE2A-47FB-B30C-151D19BB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EFFAA6-E396-14D4-71A4-DF9A04673BF5}"/>
              </a:ext>
            </a:extLst>
          </p:cNvPr>
          <p:cNvSpPr txBox="1"/>
          <p:nvPr/>
        </p:nvSpPr>
        <p:spPr>
          <a:xfrm>
            <a:off x="4491500" y="3196979"/>
            <a:ext cx="5279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Veuillez indiquer si la formation est par bloc de compétence. Si oui, un bloc supplémentaire apparait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AD55E4F-3BFC-6EF3-D635-733327D56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6561" y="2110175"/>
            <a:ext cx="4854361" cy="92972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6" name="Arc 15">
            <a:extLst>
              <a:ext uri="{FF2B5EF4-FFF2-40B4-BE49-F238E27FC236}">
                <a16:creationId xmlns:a16="http://schemas.microsoft.com/office/drawing/2014/main" id="{63575C2E-2A6E-5612-0128-62FAC89D555D}"/>
              </a:ext>
            </a:extLst>
          </p:cNvPr>
          <p:cNvSpPr/>
          <p:nvPr/>
        </p:nvSpPr>
        <p:spPr>
          <a:xfrm rot="13784024">
            <a:off x="8901877" y="2386152"/>
            <a:ext cx="974760" cy="1363633"/>
          </a:xfrm>
          <a:prstGeom prst="arc">
            <a:avLst>
              <a:gd name="adj1" fmla="val 7468381"/>
              <a:gd name="adj2" fmla="val 15318431"/>
            </a:avLst>
          </a:prstGeom>
          <a:ln w="19050">
            <a:solidFill>
              <a:srgbClr val="00A8A9"/>
            </a:solidFill>
            <a:headEnd type="arrow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1120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BC884DC-DFB6-4B98-965E-93283177E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53" y="1376606"/>
            <a:ext cx="10231315" cy="503179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F75D482-5398-43A8-961F-C4AFAD9F0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12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1B7DDC-7387-4081-90A3-A7D44395C316}"/>
              </a:ext>
            </a:extLst>
          </p:cNvPr>
          <p:cNvSpPr txBox="1"/>
          <p:nvPr/>
        </p:nvSpPr>
        <p:spPr>
          <a:xfrm>
            <a:off x="2128622" y="6457737"/>
            <a:ext cx="8386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Cliquez sur « Recopier » pour lissez la saisie d’un lundi sur les autres jours de la semaine</a:t>
            </a:r>
          </a:p>
        </p:txBody>
      </p:sp>
      <p:pic>
        <p:nvPicPr>
          <p:cNvPr id="11" name="Graphique 10" descr="Curseur">
            <a:extLst>
              <a:ext uri="{FF2B5EF4-FFF2-40B4-BE49-F238E27FC236}">
                <a16:creationId xmlns:a16="http://schemas.microsoft.com/office/drawing/2014/main" id="{82099EFC-D9A2-41C7-A4B8-2765247E92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1843" y="6119237"/>
            <a:ext cx="600110" cy="60011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9FAFFEE-2335-475A-9B16-BEABF88599E2}"/>
              </a:ext>
            </a:extLst>
          </p:cNvPr>
          <p:cNvSpPr txBox="1"/>
          <p:nvPr/>
        </p:nvSpPr>
        <p:spPr>
          <a:xfrm>
            <a:off x="346550" y="691303"/>
            <a:ext cx="116840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la partie organisation de la formation, </a:t>
            </a:r>
          </a:p>
          <a:p>
            <a:pPr>
              <a:buClr>
                <a:srgbClr val="00A8A9"/>
              </a:buClr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Saisissez tous les champs concernant les dates et la durée de la formation ainsi que les informations relatives à la certification professionnelle.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C65997A-3BFF-4EB8-91C6-F9E60558B5A6}"/>
              </a:ext>
            </a:extLst>
          </p:cNvPr>
          <p:cNvSpPr txBox="1"/>
          <p:nvPr/>
        </p:nvSpPr>
        <p:spPr>
          <a:xfrm>
            <a:off x="3006686" y="2663998"/>
            <a:ext cx="6363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Nombre de semaines prévues en stage (période d’application en entreprise)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13DC57-C689-4C32-91A2-C625C1EF5E21}"/>
              </a:ext>
            </a:extLst>
          </p:cNvPr>
          <p:cNvSpPr/>
          <p:nvPr/>
        </p:nvSpPr>
        <p:spPr>
          <a:xfrm>
            <a:off x="2214842" y="2626603"/>
            <a:ext cx="791842" cy="307777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352BF6-1F14-479D-B158-1F8FBA69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260197-C466-A159-ECE9-E16541D97B9E}"/>
              </a:ext>
            </a:extLst>
          </p:cNvPr>
          <p:cNvSpPr/>
          <p:nvPr/>
        </p:nvSpPr>
        <p:spPr>
          <a:xfrm>
            <a:off x="2208360" y="1539939"/>
            <a:ext cx="900600" cy="445615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90FE8A9-8D04-7CBC-CC7E-B5AE5B174F16}"/>
              </a:ext>
            </a:extLst>
          </p:cNvPr>
          <p:cNvSpPr txBox="1"/>
          <p:nvPr/>
        </p:nvSpPr>
        <p:spPr>
          <a:xfrm>
            <a:off x="3237463" y="1588980"/>
            <a:ext cx="6363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 la période de formation va générer le calendrier, qui sera à renseigner dans l’onglet prévu à cet effet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2907627-12FA-E54B-2A3A-FBB090EE9972}"/>
              </a:ext>
            </a:extLst>
          </p:cNvPr>
          <p:cNvSpPr txBox="1"/>
          <p:nvPr/>
        </p:nvSpPr>
        <p:spPr>
          <a:xfrm>
            <a:off x="4648250" y="3705922"/>
            <a:ext cx="42693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Veuillez indiquer le code RNCP </a:t>
            </a: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le </a:t>
            </a:r>
            <a:r>
              <a:rPr lang="fr-FR" sz="1200" dirty="0" err="1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formacode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principal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562B9490-60E0-77B1-F17A-44FA224D726D}"/>
              </a:ext>
            </a:extLst>
          </p:cNvPr>
          <p:cNvSpPr/>
          <p:nvPr/>
        </p:nvSpPr>
        <p:spPr>
          <a:xfrm rot="17721057" flipV="1">
            <a:off x="3689169" y="2583276"/>
            <a:ext cx="783113" cy="1519913"/>
          </a:xfrm>
          <a:prstGeom prst="arc">
            <a:avLst>
              <a:gd name="adj1" fmla="val 7468381"/>
              <a:gd name="adj2" fmla="val 15318431"/>
            </a:avLst>
          </a:prstGeom>
          <a:ln w="19050">
            <a:solidFill>
              <a:srgbClr val="00A8A9"/>
            </a:solidFill>
            <a:headEnd type="arrow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4C37FB2D-C057-BDAC-9CDE-75E1BD224FF6}"/>
              </a:ext>
            </a:extLst>
          </p:cNvPr>
          <p:cNvSpPr/>
          <p:nvPr/>
        </p:nvSpPr>
        <p:spPr>
          <a:xfrm rot="14769338" flipH="1" flipV="1">
            <a:off x="3751780" y="3549583"/>
            <a:ext cx="657890" cy="1519913"/>
          </a:xfrm>
          <a:prstGeom prst="arc">
            <a:avLst>
              <a:gd name="adj1" fmla="val 6560006"/>
              <a:gd name="adj2" fmla="val 15318431"/>
            </a:avLst>
          </a:prstGeom>
          <a:ln w="19050">
            <a:solidFill>
              <a:srgbClr val="00A8A9"/>
            </a:solidFill>
            <a:headEnd type="arrow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28C4984E-3452-FF96-6957-D6D49A509D6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88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DES ACTIONS DE FORMATION </a:t>
            </a:r>
            <a:r>
              <a:rPr lang="fr-FR" sz="2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- 3/3</a:t>
            </a:r>
            <a:endParaRPr lang="fr-FR" sz="30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3829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6E6D1D78-BB55-BBD0-6D34-74549ED37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89" y="1898496"/>
            <a:ext cx="11454438" cy="425044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DES DURÉES ET MODALITÉS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80D8E07-D835-4B01-9D32-458958CB9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13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D7EEBB-0076-4B3E-BDE4-45AB7E9E4127}"/>
              </a:ext>
            </a:extLst>
          </p:cNvPr>
          <p:cNvSpPr txBox="1"/>
          <p:nvPr/>
        </p:nvSpPr>
        <p:spPr>
          <a:xfrm>
            <a:off x="6606996" y="2886790"/>
            <a:ext cx="4124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des durées se fait en heure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16CB2F-B0DD-4450-BE53-5E1FEFDFF7B5}"/>
              </a:ext>
            </a:extLst>
          </p:cNvPr>
          <p:cNvSpPr/>
          <p:nvPr/>
        </p:nvSpPr>
        <p:spPr>
          <a:xfrm>
            <a:off x="7399621" y="3247613"/>
            <a:ext cx="2785145" cy="954107"/>
          </a:xfrm>
          <a:prstGeom prst="rect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heures doivent correspondre au total des répartitions dans l’onglet « Calendrier »</a:t>
            </a:r>
          </a:p>
        </p:txBody>
      </p:sp>
      <p:pic>
        <p:nvPicPr>
          <p:cNvPr id="11" name="Graphique 10" descr="Avertissement">
            <a:extLst>
              <a:ext uri="{FF2B5EF4-FFF2-40B4-BE49-F238E27FC236}">
                <a16:creationId xmlns:a16="http://schemas.microsoft.com/office/drawing/2014/main" id="{40AD6BCB-FAE8-4E20-83FE-A8B19C8B64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2121" y="3194567"/>
            <a:ext cx="914400" cy="9144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924CFA1-33CD-41E4-9367-984FFBB917B8}"/>
              </a:ext>
            </a:extLst>
          </p:cNvPr>
          <p:cNvSpPr txBox="1"/>
          <p:nvPr/>
        </p:nvSpPr>
        <p:spPr>
          <a:xfrm>
            <a:off x="3019039" y="5866216"/>
            <a:ext cx="8510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niveau de diplôme obtenu à l’issu de la formation est coché automatiquement en fonction du niveau de la certification visée que vous avez saisie dans l’onglet « Action de formation »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631DB7-1A28-45DA-B611-6720CC4425F8}"/>
              </a:ext>
            </a:extLst>
          </p:cNvPr>
          <p:cNvSpPr txBox="1"/>
          <p:nvPr/>
        </p:nvSpPr>
        <p:spPr>
          <a:xfrm>
            <a:off x="344905" y="948401"/>
            <a:ext cx="108255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Saisir la répartition des heures par modalité de formation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Référentiel = heures préconisées par les textes officiels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Après positionnement = nombre d'heures, par modalité, nécessaires suite à l’étude de positionnement réalisé par le centre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C8BFC6-5730-4EC2-BFAE-7D93F7BE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763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E5C238C-C1E7-4A9F-84A9-283BCD4D3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38" y="1531594"/>
            <a:ext cx="11189677" cy="26286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 L’ONGLET CALENDRIER </a:t>
            </a:r>
            <a:r>
              <a:rPr lang="fr-FR" sz="2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1/4</a:t>
            </a:r>
            <a:endParaRPr lang="fr-FR" sz="3000" b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89A8066-63B9-4453-B714-969C46A2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14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85E54C-48FB-4180-9B70-5630D49650E8}"/>
              </a:ext>
            </a:extLst>
          </p:cNvPr>
          <p:cNvSpPr txBox="1"/>
          <p:nvPr/>
        </p:nvSpPr>
        <p:spPr>
          <a:xfrm>
            <a:off x="3615629" y="3719167"/>
            <a:ext cx="8788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 à uploader ici </a:t>
            </a: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textes officiels 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(référentiel de formation ou journal/Bulletin officiel, texte de loi…) qui </a:t>
            </a:r>
            <a:r>
              <a:rPr lang="fr-FR" sz="1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stipulent l’obligation d’un stage </a:t>
            </a:r>
            <a:r>
              <a:rPr lang="fr-FR" sz="12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pratique en milieu professionnel </a:t>
            </a:r>
            <a:r>
              <a:rPr lang="fr-FR" sz="1100" i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(ce n’est pas de votre programme de formation interne)</a:t>
            </a:r>
            <a:endParaRPr lang="fr-FR" sz="1200" i="1" dirty="0">
              <a:solidFill>
                <a:srgbClr val="00A8A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Bef>
                <a:spcPts val="600"/>
              </a:spcBef>
              <a:buClr>
                <a:srgbClr val="00A8A9"/>
              </a:buClr>
            </a:pPr>
            <a:r>
              <a:rPr lang="fr-FR" sz="11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vous ne fournissez pas cette pièce, par défaut, la durée du stage pratique sera plafonnée à 30% de la durée en centre.</a:t>
            </a:r>
          </a:p>
        </p:txBody>
      </p:sp>
      <p:pic>
        <p:nvPicPr>
          <p:cNvPr id="11" name="Graphique 10" descr="Curseur">
            <a:extLst>
              <a:ext uri="{FF2B5EF4-FFF2-40B4-BE49-F238E27FC236}">
                <a16:creationId xmlns:a16="http://schemas.microsoft.com/office/drawing/2014/main" id="{0A365E4D-85C2-4337-A88B-47FC4E0E9A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410" y="3581855"/>
            <a:ext cx="510219" cy="51021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D58557C-23F4-4D87-97E2-CFC5DD537FBE}"/>
              </a:ext>
            </a:extLst>
          </p:cNvPr>
          <p:cNvSpPr txBox="1"/>
          <p:nvPr/>
        </p:nvSpPr>
        <p:spPr>
          <a:xfrm>
            <a:off x="4956914" y="1936852"/>
            <a:ext cx="6585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Indiquez ici si la période d’application en entreprise (stage) est réalisée dans l’entreprise du salarié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7A49314-C98E-44DB-9007-E213E55C84F1}"/>
              </a:ext>
            </a:extLst>
          </p:cNvPr>
          <p:cNvSpPr txBox="1"/>
          <p:nvPr/>
        </p:nvSpPr>
        <p:spPr>
          <a:xfrm>
            <a:off x="3544512" y="4912372"/>
            <a:ext cx="3936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Téléchargez le PDF du texte officiel en cliquant sur « Sélectionner un fichier »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B4B0A35-0E5B-4354-8462-97A4950CC230}"/>
              </a:ext>
            </a:extLst>
          </p:cNvPr>
          <p:cNvSpPr txBox="1"/>
          <p:nvPr/>
        </p:nvSpPr>
        <p:spPr>
          <a:xfrm>
            <a:off x="582850" y="804050"/>
            <a:ext cx="10988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Spécifiez les informations concernant le stage / entreprise du demandeur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4D3D2D-756F-4FB6-99AF-2F7E4326C373}"/>
              </a:ext>
            </a:extLst>
          </p:cNvPr>
          <p:cNvSpPr/>
          <p:nvPr/>
        </p:nvSpPr>
        <p:spPr>
          <a:xfrm>
            <a:off x="4165072" y="2082846"/>
            <a:ext cx="791842" cy="307777"/>
          </a:xfrm>
          <a:prstGeom prst="rect">
            <a:avLst/>
          </a:prstGeom>
          <a:noFill/>
          <a:ln w="28575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9D1F519-7355-4562-B9CF-FEE1C82695A6}"/>
              </a:ext>
            </a:extLst>
          </p:cNvPr>
          <p:cNvGrpSpPr/>
          <p:nvPr/>
        </p:nvGrpSpPr>
        <p:grpSpPr>
          <a:xfrm>
            <a:off x="463481" y="4282436"/>
            <a:ext cx="3081031" cy="1771514"/>
            <a:chOff x="567984" y="4856738"/>
            <a:chExt cx="3081031" cy="1771514"/>
          </a:xfrm>
        </p:grpSpPr>
        <p:pic>
          <p:nvPicPr>
            <p:cNvPr id="14" name="Image 13" descr="Une image contenant capture d’écran&#10;&#10;Description générée automatiquement">
              <a:extLst>
                <a:ext uri="{FF2B5EF4-FFF2-40B4-BE49-F238E27FC236}">
                  <a16:creationId xmlns:a16="http://schemas.microsoft.com/office/drawing/2014/main" id="{37BFECB2-E0C9-48E2-8588-5B876415D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984" y="4872065"/>
              <a:ext cx="3081031" cy="1756187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CFA2AF5-130D-4C94-8673-12CA1E4A6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7984" y="4856738"/>
              <a:ext cx="3081031" cy="566980"/>
            </a:xfrm>
            <a:prstGeom prst="rect">
              <a:avLst/>
            </a:prstGeom>
          </p:spPr>
        </p:pic>
      </p:grp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A7BD5BC-2570-40D8-B6CD-E750BA24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5779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B66A179-98F3-4D6B-B75A-773FCFF27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52" y="1943165"/>
            <a:ext cx="10356980" cy="305367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17500F-9C53-4149-8AC5-6E82C022B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9639" y="4316725"/>
            <a:ext cx="4051276" cy="231991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4D7EEBB-0076-4B3E-BDE4-45AB7E9E4127}"/>
              </a:ext>
            </a:extLst>
          </p:cNvPr>
          <p:cNvSpPr txBox="1"/>
          <p:nvPr/>
        </p:nvSpPr>
        <p:spPr>
          <a:xfrm>
            <a:off x="6910669" y="2835651"/>
            <a:ext cx="30579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pouvez également saisir la répartition des heures depuis votre logiciel de tableur en cliquant sur « Export Excel »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056DAF-0F50-407B-ACA5-7B4452118AFC}"/>
              </a:ext>
            </a:extLst>
          </p:cNvPr>
          <p:cNvSpPr txBox="1"/>
          <p:nvPr/>
        </p:nvSpPr>
        <p:spPr>
          <a:xfrm>
            <a:off x="656850" y="1201034"/>
            <a:ext cx="9793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la rubrique « répartition », saisissez la répartition des heures sur le calendrier.</a:t>
            </a:r>
          </a:p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Les mois seront déjà présents en fonction de la période de formation pré-renseignée précédemment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4DDA9B2-3B1D-4FA1-B69C-8214C49BA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 L’ONGLET CALENDRIER</a:t>
            </a:r>
            <a:r>
              <a:rPr lang="fr-FR" sz="3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2/4</a:t>
            </a:r>
            <a:b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fr-FR" sz="3000" b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5EECF76-A323-4DA2-8ED6-573D3205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15</a:t>
            </a:fld>
            <a:endParaRPr lang="fr-FR"/>
          </a:p>
        </p:txBody>
      </p:sp>
      <p:pic>
        <p:nvPicPr>
          <p:cNvPr id="12" name="Graphique 11" descr="Curseur">
            <a:extLst>
              <a:ext uri="{FF2B5EF4-FFF2-40B4-BE49-F238E27FC236}">
                <a16:creationId xmlns:a16="http://schemas.microsoft.com/office/drawing/2014/main" id="{A78B6E37-C31E-4037-B47A-6CDE798F34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15490" y="2698749"/>
            <a:ext cx="441490" cy="441490"/>
          </a:xfrm>
          <a:prstGeom prst="rect">
            <a:avLst/>
          </a:prstGeom>
        </p:spPr>
      </p:pic>
      <p:pic>
        <p:nvPicPr>
          <p:cNvPr id="13" name="Graphique 12" descr="Curseur">
            <a:extLst>
              <a:ext uri="{FF2B5EF4-FFF2-40B4-BE49-F238E27FC236}">
                <a16:creationId xmlns:a16="http://schemas.microsoft.com/office/drawing/2014/main" id="{26AB9921-73CE-4AAA-8432-1218979C4E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66957" y="6306150"/>
            <a:ext cx="441490" cy="4414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823DDF-9DC9-4E60-809F-AD8599AD4535}"/>
              </a:ext>
            </a:extLst>
          </p:cNvPr>
          <p:cNvSpPr/>
          <p:nvPr/>
        </p:nvSpPr>
        <p:spPr>
          <a:xfrm>
            <a:off x="3851713" y="5129120"/>
            <a:ext cx="2785145" cy="1059904"/>
          </a:xfrm>
          <a:prstGeom prst="rect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 fois votre saisie terminée, vous devez l’importer dans votre espace en cliquant sur le bouton « Import Excel »</a:t>
            </a:r>
          </a:p>
        </p:txBody>
      </p:sp>
      <p:pic>
        <p:nvPicPr>
          <p:cNvPr id="15" name="Graphique 14" descr="Curseur">
            <a:extLst>
              <a:ext uri="{FF2B5EF4-FFF2-40B4-BE49-F238E27FC236}">
                <a16:creationId xmlns:a16="http://schemas.microsoft.com/office/drawing/2014/main" id="{7DDB568C-2246-4296-B4ED-6D6F596285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86958" y="2698749"/>
            <a:ext cx="441490" cy="441490"/>
          </a:xfrm>
          <a:prstGeom prst="rect">
            <a:avLst/>
          </a:prstGeom>
        </p:spPr>
      </p:pic>
      <p:pic>
        <p:nvPicPr>
          <p:cNvPr id="17" name="Graphique 16" descr="Avertissement">
            <a:extLst>
              <a:ext uri="{FF2B5EF4-FFF2-40B4-BE49-F238E27FC236}">
                <a16:creationId xmlns:a16="http://schemas.microsoft.com/office/drawing/2014/main" id="{8DE16B1E-993F-4FA8-9FD8-1696EBD905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2069" y="5407780"/>
            <a:ext cx="914400" cy="914400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E3DAABD1-5AFE-4C49-99FF-A41E4547F4A8}"/>
              </a:ext>
            </a:extLst>
          </p:cNvPr>
          <p:cNvSpPr/>
          <p:nvPr/>
        </p:nvSpPr>
        <p:spPr>
          <a:xfrm>
            <a:off x="10276514" y="2769007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17BD1E5-FB4F-4CE7-9519-0B11F05E3454}"/>
              </a:ext>
            </a:extLst>
          </p:cNvPr>
          <p:cNvSpPr/>
          <p:nvPr/>
        </p:nvSpPr>
        <p:spPr>
          <a:xfrm>
            <a:off x="9735938" y="6356586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5DA865B-578B-4806-B9DD-764C177D2763}"/>
              </a:ext>
            </a:extLst>
          </p:cNvPr>
          <p:cNvSpPr/>
          <p:nvPr/>
        </p:nvSpPr>
        <p:spPr>
          <a:xfrm>
            <a:off x="11353800" y="2776865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0B928AB-14E9-4C00-998A-CFBBC1D24FE8}"/>
              </a:ext>
            </a:extLst>
          </p:cNvPr>
          <p:cNvSpPr txBox="1"/>
          <p:nvPr/>
        </p:nvSpPr>
        <p:spPr>
          <a:xfrm>
            <a:off x="3537338" y="3140239"/>
            <a:ext cx="337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Cliquez ici pour ajouter une colonne au tableau, si nécessaire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AD471511-07A2-4312-B754-AB0F185A89CE}"/>
              </a:ext>
            </a:extLst>
          </p:cNvPr>
          <p:cNvSpPr/>
          <p:nvPr/>
        </p:nvSpPr>
        <p:spPr>
          <a:xfrm rot="15925373" flipH="1">
            <a:off x="2871386" y="2246355"/>
            <a:ext cx="1318063" cy="1061021"/>
          </a:xfrm>
          <a:prstGeom prst="arc">
            <a:avLst/>
          </a:prstGeom>
          <a:ln>
            <a:solidFill>
              <a:srgbClr val="00A8A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6271190-EC12-46A4-84BF-A2F55C882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0790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E9F58E2E-ABB2-4373-A04F-7DCAFB0C5D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61"/>
          <a:stretch/>
        </p:blipFill>
        <p:spPr>
          <a:xfrm>
            <a:off x="238174" y="4053095"/>
            <a:ext cx="3906150" cy="104400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B4CE1255-E7CC-4DA8-83BB-981DA8747D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261"/>
          <a:stretch/>
        </p:blipFill>
        <p:spPr>
          <a:xfrm>
            <a:off x="263170" y="1791429"/>
            <a:ext cx="3909574" cy="104491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6CA71B5-BBF6-4FCE-B519-BDB1D5965C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4284"/>
          <a:stretch/>
        </p:blipFill>
        <p:spPr>
          <a:xfrm>
            <a:off x="7867605" y="1777348"/>
            <a:ext cx="3385389" cy="121987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07462FA-0CC3-4A81-9EDF-6F51350208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59" y="5432610"/>
            <a:ext cx="2093138" cy="115828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99EB775-CC43-4A79-9B1A-186DB3006F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3774" y="5432610"/>
            <a:ext cx="1804950" cy="114321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96CEBB2E-6762-42D4-A39F-0ED4852169C1}"/>
              </a:ext>
            </a:extLst>
          </p:cNvPr>
          <p:cNvSpPr/>
          <p:nvPr/>
        </p:nvSpPr>
        <p:spPr>
          <a:xfrm>
            <a:off x="155170" y="1674081"/>
            <a:ext cx="216000" cy="21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/>
              <a:t>1</a:t>
            </a:r>
          </a:p>
        </p:txBody>
      </p:sp>
      <p:pic>
        <p:nvPicPr>
          <p:cNvPr id="20" name="Graphique 19" descr="Curseur avec un remplissage uni">
            <a:extLst>
              <a:ext uri="{FF2B5EF4-FFF2-40B4-BE49-F238E27FC236}">
                <a16:creationId xmlns:a16="http://schemas.microsoft.com/office/drawing/2014/main" id="{93FE5E1C-9FE3-4245-840A-86E761F928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53773" y="2108794"/>
            <a:ext cx="561974" cy="5619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415F902-1835-4C87-8352-50D764FF48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0049" y="1777348"/>
            <a:ext cx="2060250" cy="117977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3" name="Ellipse 22">
            <a:extLst>
              <a:ext uri="{FF2B5EF4-FFF2-40B4-BE49-F238E27FC236}">
                <a16:creationId xmlns:a16="http://schemas.microsoft.com/office/drawing/2014/main" id="{E1483569-9B0F-4CCB-83F9-CB38BF0AB09C}"/>
              </a:ext>
            </a:extLst>
          </p:cNvPr>
          <p:cNvSpPr/>
          <p:nvPr/>
        </p:nvSpPr>
        <p:spPr>
          <a:xfrm>
            <a:off x="4882049" y="1674081"/>
            <a:ext cx="216000" cy="21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/>
              <a:t>2</a:t>
            </a:r>
          </a:p>
        </p:txBody>
      </p:sp>
      <p:pic>
        <p:nvPicPr>
          <p:cNvPr id="24" name="Graphique 23" descr="Curseur avec un remplissage uni">
            <a:extLst>
              <a:ext uri="{FF2B5EF4-FFF2-40B4-BE49-F238E27FC236}">
                <a16:creationId xmlns:a16="http://schemas.microsoft.com/office/drawing/2014/main" id="{74237FFF-4C7C-4DE2-AF27-901D9EAB36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85645" y="2670739"/>
            <a:ext cx="561974" cy="5619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879CAE87-7401-4685-B850-A5436798E224}"/>
              </a:ext>
            </a:extLst>
          </p:cNvPr>
          <p:cNvSpPr/>
          <p:nvPr/>
        </p:nvSpPr>
        <p:spPr>
          <a:xfrm>
            <a:off x="7759604" y="1687799"/>
            <a:ext cx="216000" cy="21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/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D32FCB-8A98-43D7-A983-7E0C039C8164}"/>
              </a:ext>
            </a:extLst>
          </p:cNvPr>
          <p:cNvSpPr/>
          <p:nvPr/>
        </p:nvSpPr>
        <p:spPr>
          <a:xfrm>
            <a:off x="8854638" y="2622556"/>
            <a:ext cx="800100" cy="361949"/>
          </a:xfrm>
          <a:prstGeom prst="rect">
            <a:avLst/>
          </a:prstGeom>
          <a:noFill/>
          <a:ln w="28575">
            <a:solidFill>
              <a:schemeClr val="accent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63B9580-1E94-4500-A00A-2712E0785C08}"/>
              </a:ext>
            </a:extLst>
          </p:cNvPr>
          <p:cNvSpPr txBox="1"/>
          <p:nvPr/>
        </p:nvSpPr>
        <p:spPr>
          <a:xfrm>
            <a:off x="8723128" y="2110669"/>
            <a:ext cx="221060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dirty="0">
                <a:solidFill>
                  <a:schemeClr val="accent5"/>
                </a:solidFill>
              </a:rPr>
              <a:t>Attention de </a:t>
            </a:r>
            <a:r>
              <a:rPr lang="fr-FR" sz="1200" b="1" dirty="0">
                <a:solidFill>
                  <a:schemeClr val="accent5"/>
                </a:solidFill>
              </a:rPr>
              <a:t>ne saisir que des chiffres </a:t>
            </a:r>
            <a:r>
              <a:rPr lang="fr-FR" sz="1200" dirty="0">
                <a:solidFill>
                  <a:schemeClr val="accent5"/>
                </a:solidFill>
              </a:rPr>
              <a:t>dans les cases </a:t>
            </a:r>
          </a:p>
        </p:txBody>
      </p:sp>
      <p:pic>
        <p:nvPicPr>
          <p:cNvPr id="31" name="Graphique 30" descr="Curseur avec un remplissage uni">
            <a:extLst>
              <a:ext uri="{FF2B5EF4-FFF2-40B4-BE49-F238E27FC236}">
                <a16:creationId xmlns:a16="http://schemas.microsoft.com/office/drawing/2014/main" id="{CA63D8F8-2E07-4448-85ED-BE1FDE8CDE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V="1">
            <a:off x="8476094" y="1535681"/>
            <a:ext cx="378544" cy="37854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52CF5BBC-6967-4EAC-AB81-B5F63DF41A01}"/>
              </a:ext>
            </a:extLst>
          </p:cNvPr>
          <p:cNvSpPr txBox="1"/>
          <p:nvPr/>
        </p:nvSpPr>
        <p:spPr>
          <a:xfrm>
            <a:off x="8723128" y="1504048"/>
            <a:ext cx="2529866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dirty="0">
                <a:solidFill>
                  <a:schemeClr val="accent5"/>
                </a:solidFill>
              </a:rPr>
              <a:t>Enregistrez la version complétée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43CF20EF-65F2-43F4-B462-E913EDBB9728}"/>
              </a:ext>
            </a:extLst>
          </p:cNvPr>
          <p:cNvSpPr/>
          <p:nvPr/>
        </p:nvSpPr>
        <p:spPr>
          <a:xfrm>
            <a:off x="130174" y="3976877"/>
            <a:ext cx="216000" cy="21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/>
              <a:t>4</a:t>
            </a:r>
          </a:p>
        </p:txBody>
      </p:sp>
      <p:pic>
        <p:nvPicPr>
          <p:cNvPr id="35" name="Graphique 34" descr="Curseur avec un remplissage uni">
            <a:extLst>
              <a:ext uri="{FF2B5EF4-FFF2-40B4-BE49-F238E27FC236}">
                <a16:creationId xmlns:a16="http://schemas.microsoft.com/office/drawing/2014/main" id="{7BE6AA8E-F6BA-49A5-B930-CC930A50AE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59367" y="4388355"/>
            <a:ext cx="561974" cy="5619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6" name="Ellipse 35">
            <a:extLst>
              <a:ext uri="{FF2B5EF4-FFF2-40B4-BE49-F238E27FC236}">
                <a16:creationId xmlns:a16="http://schemas.microsoft.com/office/drawing/2014/main" id="{21F32163-D520-408C-8229-C60CFCA831E6}"/>
              </a:ext>
            </a:extLst>
          </p:cNvPr>
          <p:cNvSpPr/>
          <p:nvPr/>
        </p:nvSpPr>
        <p:spPr>
          <a:xfrm>
            <a:off x="272984" y="5342674"/>
            <a:ext cx="216000" cy="21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/>
              <a:t>5</a:t>
            </a:r>
          </a:p>
        </p:txBody>
      </p:sp>
      <p:pic>
        <p:nvPicPr>
          <p:cNvPr id="37" name="Graphique 36" descr="Curseur avec un remplissage uni">
            <a:extLst>
              <a:ext uri="{FF2B5EF4-FFF2-40B4-BE49-F238E27FC236}">
                <a16:creationId xmlns:a16="http://schemas.microsoft.com/office/drawing/2014/main" id="{E9EE0FCA-50F7-47DB-A4E5-3948979346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7033" y="6090176"/>
            <a:ext cx="561974" cy="5619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8" name="Ellipse 37">
            <a:extLst>
              <a:ext uri="{FF2B5EF4-FFF2-40B4-BE49-F238E27FC236}">
                <a16:creationId xmlns:a16="http://schemas.microsoft.com/office/drawing/2014/main" id="{EA973A90-4519-476C-9421-B951A5B23C2F}"/>
              </a:ext>
            </a:extLst>
          </p:cNvPr>
          <p:cNvSpPr/>
          <p:nvPr/>
        </p:nvSpPr>
        <p:spPr>
          <a:xfrm>
            <a:off x="3069719" y="5342674"/>
            <a:ext cx="216000" cy="21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400" dirty="0"/>
              <a:t>6</a:t>
            </a:r>
          </a:p>
        </p:txBody>
      </p:sp>
      <p:pic>
        <p:nvPicPr>
          <p:cNvPr id="39" name="Graphique 38" descr="Curseur avec un remplissage uni">
            <a:extLst>
              <a:ext uri="{FF2B5EF4-FFF2-40B4-BE49-F238E27FC236}">
                <a16:creationId xmlns:a16="http://schemas.microsoft.com/office/drawing/2014/main" id="{0F7C23A0-B891-4EA9-BBF2-617A4FF7A6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9474" y="5717101"/>
            <a:ext cx="561974" cy="5619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BFA3D545-F9AD-46DA-9A8C-5398E1E882AC}"/>
              </a:ext>
            </a:extLst>
          </p:cNvPr>
          <p:cNvSpPr txBox="1"/>
          <p:nvPr/>
        </p:nvSpPr>
        <p:spPr>
          <a:xfrm>
            <a:off x="5925215" y="6313235"/>
            <a:ext cx="606927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fr-FR" sz="1200" dirty="0">
                <a:solidFill>
                  <a:schemeClr val="accent5"/>
                </a:solidFill>
              </a:rPr>
              <a:t>Tous les éléments saisis dans le calendrier EXCEL sont alors reportés.</a:t>
            </a:r>
          </a:p>
          <a:p>
            <a:pPr>
              <a:lnSpc>
                <a:spcPct val="90000"/>
              </a:lnSpc>
            </a:pPr>
            <a:r>
              <a:rPr lang="fr-FR" sz="1200" dirty="0">
                <a:solidFill>
                  <a:schemeClr val="accent5"/>
                </a:solidFill>
              </a:rPr>
              <a:t>Mais peuvent encore être modifiés</a:t>
            </a:r>
          </a:p>
        </p:txBody>
      </p:sp>
      <p:sp>
        <p:nvSpPr>
          <p:cNvPr id="46" name="Titre 45">
            <a:extLst>
              <a:ext uri="{FF2B5EF4-FFF2-40B4-BE49-F238E27FC236}">
                <a16:creationId xmlns:a16="http://schemas.microsoft.com/office/drawing/2014/main" id="{F9FB954B-F578-4E56-9953-4109B627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 L’ONGLET CALENDRIER</a:t>
            </a:r>
            <a:r>
              <a:rPr lang="fr-FR" sz="32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3/4</a:t>
            </a:r>
            <a:br>
              <a:rPr lang="fr-FR" sz="3000" dirty="0">
                <a:solidFill>
                  <a:srgbClr val="00A8A9"/>
                </a:solidFill>
              </a:rPr>
            </a:br>
            <a:r>
              <a:rPr lang="fr-FR" sz="2000" b="0" dirty="0"/>
              <a:t>Utiliser LE model de calendrier EXCEL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97D61A-8B62-4AE5-BAEC-89B0D36AA484}"/>
              </a:ext>
            </a:extLst>
          </p:cNvPr>
          <p:cNvSpPr/>
          <p:nvPr/>
        </p:nvSpPr>
        <p:spPr>
          <a:xfrm>
            <a:off x="34923" y="1369312"/>
            <a:ext cx="12037967" cy="1858436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EF07758-DE62-4878-B719-451ED01DA10F}"/>
              </a:ext>
            </a:extLst>
          </p:cNvPr>
          <p:cNvSpPr txBox="1"/>
          <p:nvPr/>
        </p:nvSpPr>
        <p:spPr>
          <a:xfrm>
            <a:off x="130173" y="1164645"/>
            <a:ext cx="822325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chemeClr val="accent5"/>
                </a:solidFill>
              </a:rPr>
              <a:t>1. </a:t>
            </a:r>
            <a:r>
              <a:rPr lang="fr-FR" sz="1400" b="1" u="sng" dirty="0">
                <a:solidFill>
                  <a:schemeClr val="accent5"/>
                </a:solidFill>
              </a:rPr>
              <a:t>Téléchargez</a:t>
            </a:r>
            <a:r>
              <a:rPr lang="fr-FR" sz="1400" b="1" dirty="0">
                <a:solidFill>
                  <a:schemeClr val="accent5"/>
                </a:solidFill>
              </a:rPr>
              <a:t> </a:t>
            </a:r>
            <a:r>
              <a:rPr lang="fr-FR" sz="1400" b="1" dirty="0">
                <a:solidFill>
                  <a:schemeClr val="tx2"/>
                </a:solidFill>
              </a:rPr>
              <a:t>le modèle Excel et remplissez-le </a:t>
            </a:r>
            <a:r>
              <a:rPr lang="fr-FR" sz="1200" dirty="0">
                <a:solidFill>
                  <a:schemeClr val="tx2"/>
                </a:solidFill>
              </a:rPr>
              <a:t>(vous pouvez alors utiliser la fonction copier/coller)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EA17F42-DEAF-46A5-9F60-400710C6550B}"/>
              </a:ext>
            </a:extLst>
          </p:cNvPr>
          <p:cNvSpPr/>
          <p:nvPr/>
        </p:nvSpPr>
        <p:spPr>
          <a:xfrm>
            <a:off x="34924" y="3681817"/>
            <a:ext cx="5213351" cy="305100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CCA233A-7EBE-46E5-99DA-DD10751566FA}"/>
              </a:ext>
            </a:extLst>
          </p:cNvPr>
          <p:cNvSpPr txBox="1"/>
          <p:nvPr/>
        </p:nvSpPr>
        <p:spPr>
          <a:xfrm>
            <a:off x="130174" y="3489884"/>
            <a:ext cx="3906149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600" b="1">
                <a:solidFill>
                  <a:schemeClr val="tx2"/>
                </a:solidFill>
              </a:defRPr>
            </a:lvl1pPr>
          </a:lstStyle>
          <a:p>
            <a:r>
              <a:rPr lang="fr-FR" sz="2000" u="sng" dirty="0">
                <a:solidFill>
                  <a:schemeClr val="accent5"/>
                </a:solidFill>
              </a:rPr>
              <a:t>2. </a:t>
            </a:r>
            <a:r>
              <a:rPr lang="fr-FR" sz="1400" u="sng" dirty="0">
                <a:solidFill>
                  <a:schemeClr val="accent5"/>
                </a:solidFill>
              </a:rPr>
              <a:t>Importez</a:t>
            </a:r>
            <a:r>
              <a:rPr lang="fr-FR" sz="1400" dirty="0">
                <a:solidFill>
                  <a:schemeClr val="accent5"/>
                </a:solidFill>
              </a:rPr>
              <a:t> </a:t>
            </a:r>
            <a:r>
              <a:rPr lang="fr-FR" sz="1400" dirty="0"/>
              <a:t>ce nouveau calendrier Excel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5084493-6171-447D-AE29-993FDF9226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9809" y="3681817"/>
            <a:ext cx="6019277" cy="260353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3BAD3D47-C74A-400F-9DC6-E855D250EE0F}"/>
              </a:ext>
            </a:extLst>
          </p:cNvPr>
          <p:cNvSpPr/>
          <p:nvPr/>
        </p:nvSpPr>
        <p:spPr>
          <a:xfrm>
            <a:off x="5979810" y="4916463"/>
            <a:ext cx="4859756" cy="1368886"/>
          </a:xfrm>
          <a:prstGeom prst="rect">
            <a:avLst/>
          </a:prstGeom>
          <a:noFill/>
          <a:ln w="28575">
            <a:solidFill>
              <a:schemeClr val="accent5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76DCF26-0F5B-4C34-B864-2027BB033B47}"/>
              </a:ext>
            </a:extLst>
          </p:cNvPr>
          <p:cNvSpPr/>
          <p:nvPr/>
        </p:nvSpPr>
        <p:spPr>
          <a:xfrm>
            <a:off x="5323672" y="4838700"/>
            <a:ext cx="561974" cy="428625"/>
          </a:xfrm>
          <a:prstGeom prst="rightArrow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074CC5-5F7C-449E-A3FB-9919834E243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0607BE-0807-49D0-A20C-89BA2F90A3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16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5759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E98AE320-86B1-3832-CF04-FA79226DF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98" y="4304441"/>
            <a:ext cx="2827716" cy="170568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09010F-48FF-32D9-ABCF-983BAA408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85" y="2604907"/>
            <a:ext cx="10834863" cy="102759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4D7EEBB-0076-4B3E-BDE4-45AB7E9E4127}"/>
              </a:ext>
            </a:extLst>
          </p:cNvPr>
          <p:cNvSpPr txBox="1"/>
          <p:nvPr/>
        </p:nvSpPr>
        <p:spPr>
          <a:xfrm>
            <a:off x="3273191" y="4435671"/>
            <a:ext cx="88136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ce justificatif : </a:t>
            </a:r>
          </a:p>
          <a:p>
            <a:pPr indent="447675">
              <a:spcBef>
                <a:spcPts val="1200"/>
              </a:spcBef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Téléchargez le modèle</a:t>
            </a:r>
          </a:p>
          <a:p>
            <a:pPr indent="447675">
              <a:spcBef>
                <a:spcPts val="1200"/>
              </a:spcBef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Remplissez et enregistrez le document sur votre ordinateur</a:t>
            </a:r>
          </a:p>
          <a:p>
            <a:pPr indent="447675">
              <a:spcBef>
                <a:spcPts val="1200"/>
              </a:spcBef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Cliquez sur le lien d’upload</a:t>
            </a:r>
          </a:p>
          <a:p>
            <a:pPr indent="447675">
              <a:spcBef>
                <a:spcPts val="1200"/>
              </a:spcBef>
            </a:pP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Uploadez (Déposez) chaque document en sélectionnant le fichier rempli depuis votre ordinateur.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6E4B56D-14F6-4F38-A751-A4E0DB2D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 L’ONGLET CALENDRIER </a:t>
            </a:r>
            <a:r>
              <a:rPr lang="fr-FR" sz="2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4/4</a:t>
            </a:r>
            <a:b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r-FR" sz="2000" b="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Pour la formation à distance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C09E751-B8A1-4D7A-BA1C-32CEF9CE5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17</a:t>
            </a:fld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AC7CA97-DD75-4947-90AE-4139B3A9311C}"/>
              </a:ext>
            </a:extLst>
          </p:cNvPr>
          <p:cNvSpPr txBox="1"/>
          <p:nvPr/>
        </p:nvSpPr>
        <p:spPr>
          <a:xfrm>
            <a:off x="361398" y="1158270"/>
            <a:ext cx="10825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 la formation est réalisée tout ou en partie à distance, dans la rubrique formation à distance vous devez joindre l’annexe de formation.</a:t>
            </a:r>
          </a:p>
        </p:txBody>
      </p:sp>
      <p:pic>
        <p:nvPicPr>
          <p:cNvPr id="14" name="Graphique 13" descr="Curseur">
            <a:extLst>
              <a:ext uri="{FF2B5EF4-FFF2-40B4-BE49-F238E27FC236}">
                <a16:creationId xmlns:a16="http://schemas.microsoft.com/office/drawing/2014/main" id="{80A39E47-74D1-4FD3-B545-A91DF7E42C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889839" y="3387087"/>
            <a:ext cx="441490" cy="441490"/>
          </a:xfrm>
          <a:prstGeom prst="rect">
            <a:avLst/>
          </a:prstGeom>
        </p:spPr>
      </p:pic>
      <p:pic>
        <p:nvPicPr>
          <p:cNvPr id="17" name="Graphique 16" descr="Curseur">
            <a:extLst>
              <a:ext uri="{FF2B5EF4-FFF2-40B4-BE49-F238E27FC236}">
                <a16:creationId xmlns:a16="http://schemas.microsoft.com/office/drawing/2014/main" id="{3BF84142-4BC7-48F6-8293-7DCEF70153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743" y="3295136"/>
            <a:ext cx="441490" cy="441490"/>
          </a:xfrm>
          <a:prstGeom prst="rect">
            <a:avLst/>
          </a:prstGeom>
        </p:spPr>
      </p:pic>
      <p:pic>
        <p:nvPicPr>
          <p:cNvPr id="19" name="Graphique 18" descr="Curseur">
            <a:extLst>
              <a:ext uri="{FF2B5EF4-FFF2-40B4-BE49-F238E27FC236}">
                <a16:creationId xmlns:a16="http://schemas.microsoft.com/office/drawing/2014/main" id="{D115360A-0366-436A-B9C6-5C81833F10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79789" y="5558163"/>
            <a:ext cx="441490" cy="441490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EAE3257E-F3F2-459C-8417-509D7498727D}"/>
              </a:ext>
            </a:extLst>
          </p:cNvPr>
          <p:cNvSpPr/>
          <p:nvPr/>
        </p:nvSpPr>
        <p:spPr>
          <a:xfrm>
            <a:off x="2470292" y="5723437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1D8918-F911-41DA-9464-6180B3851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1013" y="1690613"/>
            <a:ext cx="3319530" cy="1800543"/>
          </a:xfrm>
          <a:prstGeom prst="rect">
            <a:avLst/>
          </a:prstGeom>
          <a:ln w="19050">
            <a:solidFill>
              <a:srgbClr val="00A8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C0ACD96-917B-4680-A2F6-555F8121880F}"/>
              </a:ext>
            </a:extLst>
          </p:cNvPr>
          <p:cNvSpPr/>
          <p:nvPr/>
        </p:nvSpPr>
        <p:spPr>
          <a:xfrm>
            <a:off x="6703301" y="1906498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B567307-9B6D-4686-B253-27392952DBD3}"/>
              </a:ext>
            </a:extLst>
          </p:cNvPr>
          <p:cNvSpPr/>
          <p:nvPr/>
        </p:nvSpPr>
        <p:spPr>
          <a:xfrm>
            <a:off x="5312035" y="3491156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B9660BAF-3396-4CE4-9E29-D48F0763D454}"/>
              </a:ext>
            </a:extLst>
          </p:cNvPr>
          <p:cNvSpPr/>
          <p:nvPr/>
        </p:nvSpPr>
        <p:spPr>
          <a:xfrm>
            <a:off x="3447104" y="4787284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720853AF-8C94-491E-9EDD-FC208A7EC24A}"/>
              </a:ext>
            </a:extLst>
          </p:cNvPr>
          <p:cNvSpPr/>
          <p:nvPr/>
        </p:nvSpPr>
        <p:spPr>
          <a:xfrm>
            <a:off x="3447104" y="5156213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BDA24678-5ED3-42ED-A798-7B2497E3C171}"/>
              </a:ext>
            </a:extLst>
          </p:cNvPr>
          <p:cNvSpPr/>
          <p:nvPr/>
        </p:nvSpPr>
        <p:spPr>
          <a:xfrm rot="20190974">
            <a:off x="5699805" y="2513549"/>
            <a:ext cx="1812922" cy="1102764"/>
          </a:xfrm>
          <a:prstGeom prst="arc">
            <a:avLst>
              <a:gd name="adj1" fmla="val 11603655"/>
              <a:gd name="adj2" fmla="val 19951489"/>
            </a:avLst>
          </a:prstGeom>
          <a:ln w="19050">
            <a:solidFill>
              <a:srgbClr val="00A8A9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BACD90F4-7D50-4198-88E1-B0A935F4F26A}"/>
              </a:ext>
            </a:extLst>
          </p:cNvPr>
          <p:cNvSpPr/>
          <p:nvPr/>
        </p:nvSpPr>
        <p:spPr>
          <a:xfrm rot="2841008">
            <a:off x="733068" y="3686742"/>
            <a:ext cx="1044381" cy="722554"/>
          </a:xfrm>
          <a:prstGeom prst="arc">
            <a:avLst>
              <a:gd name="adj1" fmla="val 11739086"/>
              <a:gd name="adj2" fmla="val 20227898"/>
            </a:avLst>
          </a:prstGeom>
          <a:ln w="19050">
            <a:solidFill>
              <a:srgbClr val="00A8A9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87A50769-C292-4F7B-B0BD-3C4D549047C5}"/>
              </a:ext>
            </a:extLst>
          </p:cNvPr>
          <p:cNvSpPr/>
          <p:nvPr/>
        </p:nvSpPr>
        <p:spPr>
          <a:xfrm>
            <a:off x="3447104" y="5525142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00724150-BA7A-4FAF-ADEF-A97D0BBA61C0}"/>
              </a:ext>
            </a:extLst>
          </p:cNvPr>
          <p:cNvSpPr/>
          <p:nvPr/>
        </p:nvSpPr>
        <p:spPr>
          <a:xfrm>
            <a:off x="3447104" y="5894071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C7543C9-92EA-470E-986C-1787E4992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180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DD87DF2-6225-4BB7-9FEE-5420A215E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5" y="2696559"/>
            <a:ext cx="11285772" cy="24117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BD859B1-24CF-4BAE-85E2-DC1E4F2A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18</a:t>
            </a:fld>
            <a:endParaRPr lang="fr-FR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074EBA9-C632-4FD0-90C0-72DFC0CDF4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0515600" cy="88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DU DEVIS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BCE58-89D1-4DD3-AADE-AE4D9493AD60}"/>
              </a:ext>
            </a:extLst>
          </p:cNvPr>
          <p:cNvSpPr txBox="1"/>
          <p:nvPr/>
        </p:nvSpPr>
        <p:spPr>
          <a:xfrm>
            <a:off x="260059" y="2388782"/>
            <a:ext cx="6848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Dans l’onglet « Devis », saisissez le coût de la formation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7E929B-3194-4F20-B73F-7DD21DFD1A85}"/>
              </a:ext>
            </a:extLst>
          </p:cNvPr>
          <p:cNvSpPr/>
          <p:nvPr/>
        </p:nvSpPr>
        <p:spPr>
          <a:xfrm>
            <a:off x="8167651" y="3429000"/>
            <a:ext cx="3353119" cy="1014756"/>
          </a:xfrm>
          <a:prstGeom prst="rect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saisie des coûts de formation doit être rigoureuse car elle déterminera les montants de remboursement du Transitions Pro.</a:t>
            </a:r>
          </a:p>
        </p:txBody>
      </p:sp>
      <p:pic>
        <p:nvPicPr>
          <p:cNvPr id="14" name="Graphique 13" descr="Avertissement">
            <a:extLst>
              <a:ext uri="{FF2B5EF4-FFF2-40B4-BE49-F238E27FC236}">
                <a16:creationId xmlns:a16="http://schemas.microsoft.com/office/drawing/2014/main" id="{326733CD-0A39-403D-A83E-CEFADD0D03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7937" y="3429000"/>
            <a:ext cx="914400" cy="9144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EDAA8B4-D131-4670-BF21-326DF1599905}"/>
              </a:ext>
            </a:extLst>
          </p:cNvPr>
          <p:cNvSpPr txBox="1"/>
          <p:nvPr/>
        </p:nvSpPr>
        <p:spPr>
          <a:xfrm>
            <a:off x="1257300" y="5191811"/>
            <a:ext cx="6710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pouvez importer ici le devis de formation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919C3BAF-A505-4CE2-A6D4-9A12302E5EAE}"/>
              </a:ext>
            </a:extLst>
          </p:cNvPr>
          <p:cNvSpPr/>
          <p:nvPr/>
        </p:nvSpPr>
        <p:spPr>
          <a:xfrm rot="10565045">
            <a:off x="616711" y="4377123"/>
            <a:ext cx="1081885" cy="1017736"/>
          </a:xfrm>
          <a:prstGeom prst="arc">
            <a:avLst>
              <a:gd name="adj1" fmla="val 15900342"/>
              <a:gd name="adj2" fmla="val 0"/>
            </a:avLst>
          </a:prstGeom>
          <a:ln>
            <a:solidFill>
              <a:srgbClr val="008879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7A06EE3-ADE0-43DB-9129-B6C2A560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3753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D33E6EE-8DC1-32C0-E2AC-2A4507E2E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Duplication d’un volet PTP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0E4543A-9184-3019-92D0-59D2344DD5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Lorsque vous avez plusieurs candidats pour une même session de formation, vous êtes amenés à remplir autant de volets de demandes de financement PTP similaires : un outil est à votre disposition vous permettant de recopier un volet certifié dans un volet vierge. </a:t>
            </a:r>
          </a:p>
          <a:p>
            <a:r>
              <a:rPr lang="fr-FR" dirty="0"/>
              <a:t>Cet outil vous affichera la liste de vos derniers volets certifiés dans les 12 derniers mois : vous pourrez sélectionner celui que vous voulez recopier dans le volet en cours de saisie.</a:t>
            </a:r>
          </a:p>
          <a:p>
            <a:r>
              <a:rPr lang="fr-FR" b="1" dirty="0"/>
              <a:t>ATTENTION</a:t>
            </a:r>
            <a:r>
              <a:rPr lang="fr-FR" dirty="0"/>
              <a:t> : toutes les données </a:t>
            </a:r>
            <a:r>
              <a:rPr lang="fr-FR" b="1" dirty="0"/>
              <a:t>ne sont pas </a:t>
            </a:r>
            <a:r>
              <a:rPr lang="fr-FR" dirty="0"/>
              <a:t>systématiquement recopiées. Celles qui ne sont pas recopiées sont </a:t>
            </a:r>
            <a:r>
              <a:rPr lang="fr-FR" b="1" dirty="0"/>
              <a:t>identifiables</a:t>
            </a:r>
            <a:r>
              <a:rPr lang="fr-FR" dirty="0"/>
              <a:t> </a:t>
            </a:r>
            <a:r>
              <a:rPr lang="fr-FR" b="1" dirty="0"/>
              <a:t>visuellement</a:t>
            </a:r>
            <a:r>
              <a:rPr lang="fr-FR" dirty="0"/>
              <a:t> : elles sont sur </a:t>
            </a:r>
            <a:r>
              <a:rPr lang="fr-FR" b="1" dirty="0"/>
              <a:t>fond jaune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6EAC955-A635-606D-078A-96F4278501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9CE22E-CC49-F268-4122-E166BA0C1B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10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D01F14-E661-6C57-D1BA-E67BD8450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Détection d’une DEMANDE certifiée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146C251-E1B1-21A5-6384-5C8FAD2E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C50811-8ACF-494C-6AFE-6AA96BD2F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20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69D86C-3C95-552A-53DA-C7A85EF90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61" y="1308155"/>
            <a:ext cx="6709214" cy="270077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0B0A3A-96C6-C7E6-8BFA-0F938294C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394" y="2343775"/>
            <a:ext cx="5940540" cy="199088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6D7BBD3-B561-2F98-9A00-3D2BF70E6B64}"/>
              </a:ext>
            </a:extLst>
          </p:cNvPr>
          <p:cNvSpPr txBox="1"/>
          <p:nvPr/>
        </p:nvSpPr>
        <p:spPr>
          <a:xfrm>
            <a:off x="277583" y="764840"/>
            <a:ext cx="115660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l’ouverture du volet PTP a saisir, un texte en jaune s’affiche vous proposant de dupliquer une demande de financement déjà certifiées.</a:t>
            </a:r>
          </a:p>
          <a:p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cliquant sur ce texte (</a:t>
            </a:r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une fenêtre popup s’ouvre, listant les demandes de financements déjà certifiées dans les 12 derniers mois.</a:t>
            </a:r>
          </a:p>
        </p:txBody>
      </p:sp>
      <p:pic>
        <p:nvPicPr>
          <p:cNvPr id="5" name="Graphique 4" descr="Curseur">
            <a:extLst>
              <a:ext uri="{FF2B5EF4-FFF2-40B4-BE49-F238E27FC236}">
                <a16:creationId xmlns:a16="http://schemas.microsoft.com/office/drawing/2014/main" id="{12CAD9FC-DBCA-DFD9-1539-A8995C9919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3237121" y="2630436"/>
            <a:ext cx="441490" cy="441490"/>
          </a:xfrm>
          <a:prstGeom prst="rect">
            <a:avLst/>
          </a:prstGeom>
        </p:spPr>
      </p:pic>
      <p:sp>
        <p:nvSpPr>
          <p:cNvPr id="8" name="Arc 7">
            <a:extLst>
              <a:ext uri="{FF2B5EF4-FFF2-40B4-BE49-F238E27FC236}">
                <a16:creationId xmlns:a16="http://schemas.microsoft.com/office/drawing/2014/main" id="{05F9DD0B-7982-3762-7A22-959F64BA1BEC}"/>
              </a:ext>
            </a:extLst>
          </p:cNvPr>
          <p:cNvSpPr/>
          <p:nvPr/>
        </p:nvSpPr>
        <p:spPr>
          <a:xfrm rot="1930015" flipV="1">
            <a:off x="3480654" y="2646208"/>
            <a:ext cx="1662287" cy="851435"/>
          </a:xfrm>
          <a:prstGeom prst="arc">
            <a:avLst>
              <a:gd name="adj1" fmla="val 11739086"/>
              <a:gd name="adj2" fmla="val 21017158"/>
            </a:avLst>
          </a:prstGeom>
          <a:ln w="19050">
            <a:solidFill>
              <a:srgbClr val="00A8A9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Graphique 9" descr="Curseur">
            <a:extLst>
              <a:ext uri="{FF2B5EF4-FFF2-40B4-BE49-F238E27FC236}">
                <a16:creationId xmlns:a16="http://schemas.microsoft.com/office/drawing/2014/main" id="{539002B7-3241-0286-2F1F-0F3021B05F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188701">
            <a:off x="4610385" y="4057621"/>
            <a:ext cx="441490" cy="44149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B15EE80-84DD-67B0-04D4-C17340D4FC72}"/>
              </a:ext>
            </a:extLst>
          </p:cNvPr>
          <p:cNvSpPr txBox="1"/>
          <p:nvPr/>
        </p:nvSpPr>
        <p:spPr>
          <a:xfrm>
            <a:off x="465491" y="4245159"/>
            <a:ext cx="43656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Cliquez sur le bouton « dupliquer » pour recopier les données de ce volet certifié dans le volet en cours de saisie (volet d’accueil).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9712655-C316-2A47-54BF-97AD6324A34B}"/>
              </a:ext>
            </a:extLst>
          </p:cNvPr>
          <p:cNvSpPr txBox="1"/>
          <p:nvPr/>
        </p:nvSpPr>
        <p:spPr>
          <a:xfrm>
            <a:off x="455138" y="4983823"/>
            <a:ext cx="68524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Une dernière étape vous permet de consulter le PDF du volet déjà certifié, vous permettant de vous assurer que vous avez choisi le bon volet.</a:t>
            </a:r>
          </a:p>
          <a:p>
            <a:endParaRPr lang="fr-FR" sz="1400" dirty="0">
              <a:solidFill>
                <a:srgbClr val="76717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fr-FR" sz="14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r>
              <a:rPr lang="fr-FR" sz="1400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Enfin, valider votre choix en cliquant sur le bouton « Importer »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EE9220-10B4-6F0A-A849-FC0802A176B6}"/>
              </a:ext>
            </a:extLst>
          </p:cNvPr>
          <p:cNvSpPr/>
          <p:nvPr/>
        </p:nvSpPr>
        <p:spPr>
          <a:xfrm>
            <a:off x="2213509" y="6175581"/>
            <a:ext cx="3124846" cy="497718"/>
          </a:xfrm>
          <a:prstGeom prst="rect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Toutes les données ne seront pas entièrement dupliquées</a:t>
            </a:r>
          </a:p>
        </p:txBody>
      </p:sp>
      <p:pic>
        <p:nvPicPr>
          <p:cNvPr id="15" name="Graphique 14" descr="Avertissement">
            <a:extLst>
              <a:ext uri="{FF2B5EF4-FFF2-40B4-BE49-F238E27FC236}">
                <a16:creationId xmlns:a16="http://schemas.microsoft.com/office/drawing/2014/main" id="{050BDF85-53B7-10A7-F81E-7875A6F8EB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55067" y="5879696"/>
            <a:ext cx="664630" cy="66463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17F46DE-8CDF-3F8A-53D0-C9E60EDEE3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328" y="3874787"/>
            <a:ext cx="3545606" cy="249661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" name="Arc 16">
            <a:extLst>
              <a:ext uri="{FF2B5EF4-FFF2-40B4-BE49-F238E27FC236}">
                <a16:creationId xmlns:a16="http://schemas.microsoft.com/office/drawing/2014/main" id="{2F735214-032A-1BCF-41BE-C43E46F98B67}"/>
              </a:ext>
            </a:extLst>
          </p:cNvPr>
          <p:cNvSpPr/>
          <p:nvPr/>
        </p:nvSpPr>
        <p:spPr>
          <a:xfrm rot="811997" flipV="1">
            <a:off x="4462285" y="4011715"/>
            <a:ext cx="2886609" cy="791492"/>
          </a:xfrm>
          <a:prstGeom prst="arc">
            <a:avLst>
              <a:gd name="adj1" fmla="val 11739086"/>
              <a:gd name="adj2" fmla="val 21017158"/>
            </a:avLst>
          </a:prstGeom>
          <a:ln w="19050">
            <a:solidFill>
              <a:srgbClr val="00A8A9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3FDE6B5-3BCD-CDC5-DF0F-145DB8EA7449}"/>
              </a:ext>
            </a:extLst>
          </p:cNvPr>
          <p:cNvSpPr/>
          <p:nvPr/>
        </p:nvSpPr>
        <p:spPr>
          <a:xfrm>
            <a:off x="7992737" y="6327759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18336ED-0996-2097-A405-D4FB20FCD35C}"/>
              </a:ext>
            </a:extLst>
          </p:cNvPr>
          <p:cNvSpPr/>
          <p:nvPr/>
        </p:nvSpPr>
        <p:spPr>
          <a:xfrm>
            <a:off x="4356339" y="4163253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0A5666B-D80C-F63F-6CB1-10D62FAFD15E}"/>
              </a:ext>
            </a:extLst>
          </p:cNvPr>
          <p:cNvSpPr/>
          <p:nvPr/>
        </p:nvSpPr>
        <p:spPr>
          <a:xfrm>
            <a:off x="3623541" y="2411606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CA487C60-96DF-A60F-5D27-56FF4F095D7F}"/>
              </a:ext>
            </a:extLst>
          </p:cNvPr>
          <p:cNvSpPr/>
          <p:nvPr/>
        </p:nvSpPr>
        <p:spPr>
          <a:xfrm>
            <a:off x="9911627" y="4334659"/>
            <a:ext cx="294314" cy="285257"/>
          </a:xfrm>
          <a:prstGeom prst="ellipse">
            <a:avLst/>
          </a:prstGeom>
          <a:solidFill>
            <a:srgbClr val="00A8A9"/>
          </a:solidFill>
          <a:ln>
            <a:solidFill>
              <a:srgbClr val="00A8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pic>
        <p:nvPicPr>
          <p:cNvPr id="24" name="Graphique 23" descr="Curseur">
            <a:extLst>
              <a:ext uri="{FF2B5EF4-FFF2-40B4-BE49-F238E27FC236}">
                <a16:creationId xmlns:a16="http://schemas.microsoft.com/office/drawing/2014/main" id="{F5CE2D29-0EAF-60C2-4056-9A0F109ED1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639503">
            <a:off x="8301883" y="6203696"/>
            <a:ext cx="441490" cy="44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75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D33E6EE-8DC1-32C0-E2AC-2A4507E2E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La certification du volet par la signature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0E4543A-9184-3019-92D0-59D2344DD5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2850" y="2813189"/>
            <a:ext cx="5060950" cy="2970212"/>
          </a:xfrm>
        </p:spPr>
        <p:txBody>
          <a:bodyPr/>
          <a:lstStyle/>
          <a:p>
            <a:r>
              <a:rPr lang="fr-FR" dirty="0"/>
              <a:t>Une fois toutes les informations renseignées, vous devez certifier votre saisie en signant électroniquement le volet.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6EAC955-A635-606D-078A-96F4278501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9CE22E-CC49-F268-4122-E166BA0C1B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51E366A-6295-4B6D-9C66-A5550F4E83B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494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A3B1ECF4-5E1D-0FFB-FE09-366AF5378D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437"/>
          <a:stretch/>
        </p:blipFill>
        <p:spPr>
          <a:xfrm>
            <a:off x="468748" y="786988"/>
            <a:ext cx="10959700" cy="257769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SIGNATURE ÉLECTRONIQUE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EA285DB-8C54-4407-9AA8-03051E4F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9845" y="6244206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22</a:t>
            </a:fld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4D7EEBB-0076-4B3E-BDE4-45AB7E9E4127}"/>
              </a:ext>
            </a:extLst>
          </p:cNvPr>
          <p:cNvSpPr txBox="1"/>
          <p:nvPr/>
        </p:nvSpPr>
        <p:spPr>
          <a:xfrm>
            <a:off x="371695" y="5045186"/>
            <a:ext cx="11408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buClr>
                <a:srgbClr val="00A8A9"/>
              </a:buClr>
              <a:defRPr sz="1400" b="1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r-FR" dirty="0"/>
              <a:t>Si des champs sont vides ou erronés, un message vous invite à corriger votre saisie. Une fois que vous avez apporté les corrections nécessaires, retournez dans l’onglet « Signature électronique » pour vérifier votre dossier.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056DAF-0F50-407B-ACA5-7B4452118AFC}"/>
              </a:ext>
            </a:extLst>
          </p:cNvPr>
          <p:cNvSpPr txBox="1"/>
          <p:nvPr/>
        </p:nvSpPr>
        <p:spPr>
          <a:xfrm>
            <a:off x="396520" y="3738660"/>
            <a:ext cx="114082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Une fois que vous avez finalisé votre saisie, lisez et acceptez les conditions générales d’intervention et les conditions particulières d’intervention.</a:t>
            </a:r>
          </a:p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Puis cliquez sur « Vérifier le dossier avant validation »</a:t>
            </a:r>
          </a:p>
        </p:txBody>
      </p:sp>
      <p:pic>
        <p:nvPicPr>
          <p:cNvPr id="8" name="Image 7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66746F6C-A4CA-4D31-BA79-F55E7B6D5F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" t="1649" r="987" b="87192"/>
          <a:stretch/>
        </p:blipFill>
        <p:spPr>
          <a:xfrm>
            <a:off x="371695" y="4651861"/>
            <a:ext cx="11408229" cy="27104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EC347A-05DB-485D-8EFF-15EB400FA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094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C8BCAB8-A57C-3D77-39D4-8E4E04A40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13" y="1103954"/>
            <a:ext cx="6563303" cy="46465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96FEC1A-A9AF-4E78-9674-8E237185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000" b="1" dirty="0">
                <a:solidFill>
                  <a:srgbClr val="00A8A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SIGNATURE ÉLECTRONIQUE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3E1D1AB-E3A2-4E2C-8979-D4313E719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6050" y="6368063"/>
            <a:ext cx="56215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23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6056DAF-0F50-407B-ACA5-7B4452118AFC}"/>
              </a:ext>
            </a:extLst>
          </p:cNvPr>
          <p:cNvSpPr txBox="1"/>
          <p:nvPr/>
        </p:nvSpPr>
        <p:spPr>
          <a:xfrm>
            <a:off x="7371190" y="1446886"/>
            <a:ext cx="3757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PDF récapitulatif de votre saisie est édité. Vérifiez l’ensemble des informations et cliquez sur « Valider »</a:t>
            </a:r>
          </a:p>
        </p:txBody>
      </p:sp>
      <p:pic>
        <p:nvPicPr>
          <p:cNvPr id="12" name="Graphique 11" descr="Curseur">
            <a:extLst>
              <a:ext uri="{FF2B5EF4-FFF2-40B4-BE49-F238E27FC236}">
                <a16:creationId xmlns:a16="http://schemas.microsoft.com/office/drawing/2014/main" id="{1AD2EBF1-6295-4435-8511-BE085ECA4B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1396" y="5575169"/>
            <a:ext cx="477324" cy="47732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F3A977A-9CE7-4B7E-AA7A-B09069C21055}"/>
              </a:ext>
            </a:extLst>
          </p:cNvPr>
          <p:cNvSpPr txBox="1"/>
          <p:nvPr/>
        </p:nvSpPr>
        <p:spPr>
          <a:xfrm>
            <a:off x="7670605" y="4965635"/>
            <a:ext cx="3959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Votre saisie est enregistrée et transmise au Bénéficiaire. </a:t>
            </a:r>
          </a:p>
          <a:p>
            <a:pPr>
              <a:buClr>
                <a:srgbClr val="00A8A9"/>
              </a:buClr>
            </a:pPr>
            <a:r>
              <a:rPr lang="fr-FR" sz="1400" b="1" dirty="0">
                <a:solidFill>
                  <a:srgbClr val="76717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Vous serez notifié par email de son choix d’Organisme de formation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69330F-D67F-4EC1-936F-72A336A59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Saisir le volet Organisme de Formation - DISPOSITIF PTP - Transitions Pro - JUIN 2023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650FD2-66DC-8077-C709-4C719FED26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0605" y="2489983"/>
            <a:ext cx="3898357" cy="235139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6359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4A9AF8A-663B-43E6-9C5A-78DE18B08E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30025" y="6243638"/>
            <a:ext cx="561975" cy="365125"/>
          </a:xfrm>
        </p:spPr>
        <p:txBody>
          <a:bodyPr/>
          <a:lstStyle/>
          <a:p>
            <a:fld id="{C51E366A-6295-4B6D-9C66-A5550F4E83B2}" type="slidenum">
              <a:rPr lang="fr-FR" smtClean="0"/>
              <a:t>24</a:t>
            </a:fld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73761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THÈME OFFICE" val="P8ao85f9"/>
  <p:tag name="ARTICULATE_DESIGN_ID_THEME_ATEPEDIA" val="iW9XFUnA"/>
  <p:tag name="ARTICULATE_DESIGN_ID_1_THEME_ATEPEDIA" val="18hhGqTz"/>
  <p:tag name="ARTICULATE_PROJECT_OPEN" val="0"/>
  <p:tag name="ARTICULATE_SLIDE_COUNT" val="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HEME_ATEpedia">
  <a:themeElements>
    <a:clrScheme name="PRESENTATION ORDESOFT 2">
      <a:dk1>
        <a:srgbClr val="000000"/>
      </a:dk1>
      <a:lt1>
        <a:srgbClr val="FFFFFF"/>
      </a:lt1>
      <a:dk2>
        <a:srgbClr val="767171"/>
      </a:dk2>
      <a:lt2>
        <a:srgbClr val="C9C9C9"/>
      </a:lt2>
      <a:accent1>
        <a:srgbClr val="009EE2"/>
      </a:accent1>
      <a:accent2>
        <a:srgbClr val="FAB900"/>
      </a:accent2>
      <a:accent3>
        <a:srgbClr val="8064A2"/>
      </a:accent3>
      <a:accent4>
        <a:srgbClr val="852640"/>
      </a:accent4>
      <a:accent5>
        <a:srgbClr val="00A8A9"/>
      </a:accent5>
      <a:accent6>
        <a:srgbClr val="D5393D"/>
      </a:accent6>
      <a:hlink>
        <a:srgbClr val="009EE2"/>
      </a:hlink>
      <a:folHlink>
        <a:srgbClr val="54CBFF"/>
      </a:folHlink>
    </a:clrScheme>
    <a:fontScheme name="Personnalisé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_ATEpedia" id="{FB7EF56C-23CA-4827-AE1B-477204A16F39}" vid="{B340FE13-85F6-4F6A-8642-0420CC9C5A2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622F3B9AA5D74D8DAD120E6CD9A12B" ma:contentTypeVersion="9" ma:contentTypeDescription="Crée un document." ma:contentTypeScope="" ma:versionID="def8120b4146460a76fbb53ad55985ba">
  <xsd:schema xmlns:xsd="http://www.w3.org/2001/XMLSchema" xmlns:xs="http://www.w3.org/2001/XMLSchema" xmlns:p="http://schemas.microsoft.com/office/2006/metadata/properties" xmlns:ns2="4cf3a083-ed76-413e-b497-2c252c040b8f" xmlns:ns3="5f97f714-1877-4d96-86c0-f59ac7dcc28f" targetNamespace="http://schemas.microsoft.com/office/2006/metadata/properties" ma:root="true" ma:fieldsID="84b3958ef5358c281f7800e69fdfdbcc" ns2:_="" ns3:_="">
    <xsd:import namespace="4cf3a083-ed76-413e-b497-2c252c040b8f"/>
    <xsd:import namespace="5f97f714-1877-4d96-86c0-f59ac7dcc2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f3a083-ed76-413e-b497-2c252c040b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97f714-1877-4d96-86c0-f59ac7dcc2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415422-1446-4AB7-9120-F157E6C7A2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391D8C-F57C-44F3-AF6F-EB2F2E80C87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B141E48-9C88-426A-9996-013904CA68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f3a083-ed76-413e-b497-2c252c040b8f"/>
    <ds:schemaRef ds:uri="5f97f714-1877-4d96-86c0-f59ac7dcc2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THEME_ATEpedia</Template>
  <TotalTime>1914</TotalTime>
  <Words>2234</Words>
  <Application>Microsoft Office PowerPoint</Application>
  <PresentationFormat>Grand écran</PresentationFormat>
  <Paragraphs>198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9" baseType="lpstr">
      <vt:lpstr>Arial</vt:lpstr>
      <vt:lpstr>Calibri</vt:lpstr>
      <vt:lpstr>Open Sans</vt:lpstr>
      <vt:lpstr>Wingdings</vt:lpstr>
      <vt:lpstr>1_THEME_ATEpedia</vt:lpstr>
      <vt:lpstr>SAISIE DU  DISPOSITIF PTP</vt:lpstr>
      <vt:lpstr>Présentation PowerPoint</vt:lpstr>
      <vt:lpstr>CONNEXION À ATNET ET ACCÈS À LA SAISIE</vt:lpstr>
      <vt:lpstr>LES DIFFÉRENTS ONGLETS DE SAISIE</vt:lpstr>
      <vt:lpstr>LA SAISIE DE L’ONGLET « PRESTATAIRE » - 1/2</vt:lpstr>
      <vt:lpstr>LA SAISIE DE L’ONGLET « PRESTATAIRE » - 2/2</vt:lpstr>
      <vt:lpstr>LA SAISIE DE L’ONGLET « PRESTATAIRE » - 2/2</vt:lpstr>
      <vt:lpstr>LA SAISIE DU BILAN DE POSITIONNEMENT - 1/2</vt:lpstr>
      <vt:lpstr>LA SAISIE DU BILAN DE POSITIONNEMENT - 2/2</vt:lpstr>
      <vt:lpstr>Présentation PowerPoint</vt:lpstr>
      <vt:lpstr>Présentation PowerPoint</vt:lpstr>
      <vt:lpstr>Présentation PowerPoint</vt:lpstr>
      <vt:lpstr>LA SAISIE DES DURÉES ET MODALITÉS</vt:lpstr>
      <vt:lpstr>LA SAISIE DE L’ONGLET CALENDRIER – 1/4</vt:lpstr>
      <vt:lpstr>LA SAISIE DE L’ONGLET CALENDRIER – 2/4 </vt:lpstr>
      <vt:lpstr>LA SAISIE DE L’ONGLET CALENDRIER – 3/4 Utiliser LE model de calendrier EXCEL</vt:lpstr>
      <vt:lpstr>LA SAISIE DE L’ONGLET CALENDRIER – 4/4 Pour la formation à distance</vt:lpstr>
      <vt:lpstr>Présentation PowerPoint</vt:lpstr>
      <vt:lpstr>Duplication d’un volet PTP</vt:lpstr>
      <vt:lpstr>Détection d’une DEMANDE certifiée</vt:lpstr>
      <vt:lpstr>La certification du volet par la signature</vt:lpstr>
      <vt:lpstr>LA SIGNATURE ÉLECTRONIQUE </vt:lpstr>
      <vt:lpstr>LA SIGNATURE ÉLECTRONIQUE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SAISIE DU DISPOSITIF PTP</dc:title>
  <dc:creator>Emma LARRIEUX</dc:creator>
  <cp:lastModifiedBy>Nina JACQUEL</cp:lastModifiedBy>
  <cp:revision>79</cp:revision>
  <dcterms:created xsi:type="dcterms:W3CDTF">2020-03-19T12:04:38Z</dcterms:created>
  <dcterms:modified xsi:type="dcterms:W3CDTF">2026-09-17T14:38:56Z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EC62366E-D52A-4648-AB1A-D9ACF66403AE</vt:lpwstr>
  </property>
  <property fmtid="{D5CDD505-2E9C-101B-9397-08002B2CF9AE}" pid="3" name="ArticulatePath">
    <vt:lpwstr>Présentation1</vt:lpwstr>
  </property>
  <property fmtid="{D5CDD505-2E9C-101B-9397-08002B2CF9AE}" pid="4" name="ContentTypeId">
    <vt:lpwstr>0x010100AC622F3B9AA5D74D8DAD120E6CD9A12B</vt:lpwstr>
  </property>
</Properties>
</file>