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40" r:id="rId5"/>
    <p:sldId id="280" r:id="rId6"/>
    <p:sldId id="735" r:id="rId7"/>
    <p:sldId id="691" r:id="rId8"/>
    <p:sldId id="739" r:id="rId9"/>
    <p:sldId id="279" r:id="rId10"/>
    <p:sldId id="270" r:id="rId11"/>
  </p:sldIdLst>
  <p:sldSz cx="9144000" cy="514985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e CLOUET" initials="EC" lastIdx="1" clrIdx="0">
    <p:extLst>
      <p:ext uri="{19B8F6BF-5375-455C-9EA6-DF929625EA0E}">
        <p15:presenceInfo xmlns:p15="http://schemas.microsoft.com/office/powerpoint/2012/main" userId="S::evelyne.clouet@transitionspro-pdl.fr::2671f76e-8e50-48fd-ae26-d2086de16f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8A7"/>
    <a:srgbClr val="FF5C61"/>
    <a:srgbClr val="44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6775" autoAdjust="0"/>
  </p:normalViewPr>
  <p:slideViewPr>
    <p:cSldViewPr>
      <p:cViewPr varScale="1">
        <p:scale>
          <a:sx n="77" d="100"/>
          <a:sy n="77" d="100"/>
        </p:scale>
        <p:origin x="96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561"/>
          </a:xfrm>
          <a:prstGeom prst="rect">
            <a:avLst/>
          </a:prstGeom>
        </p:spPr>
        <p:txBody>
          <a:bodyPr vert="horz" lIns="106985" tIns="53492" rIns="106985" bIns="53492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41561"/>
          </a:xfrm>
          <a:prstGeom prst="rect">
            <a:avLst/>
          </a:prstGeom>
        </p:spPr>
        <p:txBody>
          <a:bodyPr vert="horz" lIns="106985" tIns="53492" rIns="106985" bIns="53492" rtlCol="0"/>
          <a:lstStyle>
            <a:lvl1pPr algn="r">
              <a:defRPr sz="1400"/>
            </a:lvl1pPr>
          </a:lstStyle>
          <a:p>
            <a:fld id="{421209E6-62D7-C94E-9ABA-F9C30E03D699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687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985" tIns="53492" rIns="106985" bIns="5349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4" y="3271016"/>
            <a:ext cx="7941310" cy="2677999"/>
          </a:xfrm>
          <a:prstGeom prst="rect">
            <a:avLst/>
          </a:prstGeom>
        </p:spPr>
        <p:txBody>
          <a:bodyPr vert="horz" lIns="106985" tIns="53492" rIns="106985" bIns="5349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116"/>
            <a:ext cx="4301543" cy="341559"/>
          </a:xfrm>
          <a:prstGeom prst="rect">
            <a:avLst/>
          </a:prstGeom>
        </p:spPr>
        <p:txBody>
          <a:bodyPr vert="horz" lIns="106985" tIns="53492" rIns="106985" bIns="53492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72" y="6456116"/>
            <a:ext cx="4301543" cy="341559"/>
          </a:xfrm>
          <a:prstGeom prst="rect">
            <a:avLst/>
          </a:prstGeom>
        </p:spPr>
        <p:txBody>
          <a:bodyPr vert="horz" lIns="106985" tIns="53492" rIns="106985" bIns="53492" rtlCol="0" anchor="b"/>
          <a:lstStyle>
            <a:lvl1pPr algn="r">
              <a:defRPr sz="1400"/>
            </a:lvl1pPr>
          </a:lstStyle>
          <a:p>
            <a:fld id="{1DEE9770-2F2A-3D4A-8517-6616A59E9E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10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 été 2021 du bloc de compétences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45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 plan de relance via ORDESOFT en auto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82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points au lieu de 1 suite plan de relance</a:t>
            </a:r>
          </a:p>
          <a:p>
            <a:r>
              <a:rPr lang="fr-FR" dirty="0"/>
              <a:t>Fichier annexe de janvier 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5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3 points au lieu de 1 suite plan de relance</a:t>
            </a:r>
          </a:p>
          <a:p>
            <a:r>
              <a:rPr lang="fr-FR" dirty="0"/>
              <a:t>Fichier annexe </a:t>
            </a:r>
            <a:r>
              <a:rPr lang="fr-FR"/>
              <a:t>de janvier 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3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E9770-2F2A-3D4A-8517-6616A59E9E5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3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DB38BF2-CFBE-5941-BFB4-448A19CEC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5"/>
            <a:ext cx="9144000" cy="5143500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A6D03A4-8E1C-B94B-9518-8D718F6381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1979890"/>
            <a:ext cx="5334000" cy="1190069"/>
          </a:xfrm>
          <a:prstGeom prst="rect">
            <a:avLst/>
          </a:prstGeom>
        </p:spPr>
        <p:txBody>
          <a:bodyPr anchor="ctr"/>
          <a:lstStyle>
            <a:lvl1pPr>
              <a:spcAft>
                <a:spcPts val="1000"/>
              </a:spcAft>
              <a:defRPr sz="30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BE42225-AFA9-0546-A381-F6B589ABBF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00" y="1660525"/>
            <a:ext cx="791016" cy="1828800"/>
          </a:xfrm>
          <a:prstGeom prst="rect">
            <a:avLst/>
          </a:prstGeom>
        </p:spPr>
        <p:txBody>
          <a:bodyPr vert="vert270" anchor="ctr"/>
          <a:lstStyle>
            <a:lvl1pPr algn="ctr">
              <a:defRPr sz="105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254" y="4893971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4" y="3504591"/>
            <a:ext cx="191770" cy="138938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88511" y="3505125"/>
            <a:ext cx="191770" cy="1390015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50" y="253807"/>
            <a:ext cx="191770" cy="138811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250" y="64577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88507" y="253235"/>
            <a:ext cx="191770" cy="1388745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020" y="692828"/>
            <a:ext cx="8622309" cy="3536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50" b="1" i="0">
                <a:solidFill>
                  <a:srgbClr val="00A8A9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7C7942-72BD-484A-ADE6-838056BAE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" y="2229596"/>
            <a:ext cx="221729" cy="650129"/>
          </a:xfrm>
          <a:prstGeom prst="rect">
            <a:avLst/>
          </a:prstGeom>
        </p:spPr>
      </p:pic>
      <p:sp>
        <p:nvSpPr>
          <p:cNvPr id="26" name="Holder 6">
            <a:extLst>
              <a:ext uri="{FF2B5EF4-FFF2-40B4-BE49-F238E27FC236}">
                <a16:creationId xmlns:a16="http://schemas.microsoft.com/office/drawing/2014/main" id="{E59C220A-5DD0-E943-BCCA-14695C76C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8507" y="1722388"/>
            <a:ext cx="233794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8CAC406-CA22-BB4A-84B5-AB1001E199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705427"/>
            <a:ext cx="2362200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3288709-7826-A84F-BD68-E812317FBD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021" y="1705427"/>
            <a:ext cx="2198698" cy="2971800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C4C2AE96-16EE-4D48-B2D8-019AB0152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27857" y="1853437"/>
            <a:ext cx="1568344" cy="2465918"/>
          </a:xfrm>
          <a:prstGeom prst="rect">
            <a:avLst/>
          </a:prstGeom>
        </p:spPr>
        <p:txBody>
          <a:bodyPr/>
          <a:lstStyle>
            <a:lvl1pPr>
              <a:spcAft>
                <a:spcPts val="1000"/>
              </a:spcAft>
              <a:defRPr sz="1200" b="1" i="1">
                <a:solidFill>
                  <a:srgbClr val="0DA8A7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0">
              <a:spcAft>
                <a:spcPts val="100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" indent="-288000">
              <a:buSzPct val="50000"/>
              <a:buFontTx/>
              <a:buBlip>
                <a:blip r:embed="rId3"/>
              </a:buBlip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230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31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1DBB5E14-01A4-C844-BE21-727D0018BA1F}"/>
              </a:ext>
            </a:extLst>
          </p:cNvPr>
          <p:cNvGrpSpPr/>
          <p:nvPr userDrawn="1"/>
        </p:nvGrpSpPr>
        <p:grpSpPr>
          <a:xfrm>
            <a:off x="0" y="444"/>
            <a:ext cx="9144000" cy="5143500"/>
            <a:chOff x="0" y="444"/>
            <a:chExt cx="9144000" cy="5143500"/>
          </a:xfrm>
        </p:grpSpPr>
        <p:sp>
          <p:nvSpPr>
            <p:cNvPr id="6" name="object 2">
              <a:extLst>
                <a:ext uri="{FF2B5EF4-FFF2-40B4-BE49-F238E27FC236}">
                  <a16:creationId xmlns:a16="http://schemas.microsoft.com/office/drawing/2014/main" id="{53DAFCA1-0845-A049-B953-3610DA1FCF13}"/>
                </a:ext>
              </a:extLst>
            </p:cNvPr>
            <p:cNvSpPr/>
            <p:nvPr/>
          </p:nvSpPr>
          <p:spPr>
            <a:xfrm>
              <a:off x="0" y="444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0" y="5143500"/>
                  </a:moveTo>
                  <a:lnTo>
                    <a:pt x="9144000" y="51435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solidFill>
              <a:srgbClr val="00A8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39225F0D-F69E-2747-8E9C-0FA305CB20CB}"/>
                </a:ext>
              </a:extLst>
            </p:cNvPr>
            <p:cNvSpPr/>
            <p:nvPr/>
          </p:nvSpPr>
          <p:spPr>
            <a:xfrm>
              <a:off x="951598" y="133871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81000"/>
                  </a:moveTo>
                  <a:lnTo>
                    <a:pt x="381000" y="3810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9C5D25A5-F911-C447-84FE-C34B0B14C30E}"/>
                </a:ext>
              </a:extLst>
            </p:cNvPr>
            <p:cNvSpPr/>
            <p:nvPr/>
          </p:nvSpPr>
          <p:spPr>
            <a:xfrm>
              <a:off x="951598" y="34258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81000"/>
                  </a:moveTo>
                  <a:lnTo>
                    <a:pt x="381000" y="3810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C48B2ADB-C7FE-C044-9023-21B79A41D2AE}"/>
                </a:ext>
              </a:extLst>
            </p:cNvPr>
            <p:cNvSpPr/>
            <p:nvPr/>
          </p:nvSpPr>
          <p:spPr>
            <a:xfrm>
              <a:off x="7810500" y="133871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81000"/>
                  </a:moveTo>
                  <a:lnTo>
                    <a:pt x="381000" y="3810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D50FF4D9-4759-A347-A86C-1D310C81BF4C}"/>
                </a:ext>
              </a:extLst>
            </p:cNvPr>
            <p:cNvSpPr/>
            <p:nvPr/>
          </p:nvSpPr>
          <p:spPr>
            <a:xfrm>
              <a:off x="7810500" y="342581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381000"/>
                  </a:moveTo>
                  <a:lnTo>
                    <a:pt x="381000" y="3810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F7E71F0E-5C53-344E-8A29-0B914E402E54}"/>
                </a:ext>
              </a:extLst>
            </p:cNvPr>
            <p:cNvSpPr/>
            <p:nvPr/>
          </p:nvSpPr>
          <p:spPr>
            <a:xfrm>
              <a:off x="952500" y="952957"/>
              <a:ext cx="7239000" cy="386080"/>
            </a:xfrm>
            <a:custGeom>
              <a:avLst/>
              <a:gdLst/>
              <a:ahLst/>
              <a:cxnLst/>
              <a:rect l="l" t="t" r="r" b="b"/>
              <a:pathLst>
                <a:path w="7239000" h="386080">
                  <a:moveTo>
                    <a:pt x="0" y="385762"/>
                  </a:moveTo>
                  <a:lnTo>
                    <a:pt x="7239000" y="385762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385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CF2D5A26-1FE9-3542-994F-B807AA98BD82}"/>
                </a:ext>
              </a:extLst>
            </p:cNvPr>
            <p:cNvSpPr/>
            <p:nvPr/>
          </p:nvSpPr>
          <p:spPr>
            <a:xfrm>
              <a:off x="952500" y="3805694"/>
              <a:ext cx="7239000" cy="386080"/>
            </a:xfrm>
            <a:custGeom>
              <a:avLst/>
              <a:gdLst/>
              <a:ahLst/>
              <a:cxnLst/>
              <a:rect l="l" t="t" r="r" b="b"/>
              <a:pathLst>
                <a:path w="7239000" h="386079">
                  <a:moveTo>
                    <a:pt x="0" y="385762"/>
                  </a:moveTo>
                  <a:lnTo>
                    <a:pt x="7239000" y="385762"/>
                  </a:lnTo>
                  <a:lnTo>
                    <a:pt x="7239000" y="0"/>
                  </a:lnTo>
                  <a:lnTo>
                    <a:pt x="0" y="0"/>
                  </a:lnTo>
                  <a:lnTo>
                    <a:pt x="0" y="3857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315094E8-A584-6246-9F4D-722B9745A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9" y="2215350"/>
            <a:ext cx="234497" cy="688602"/>
          </a:xfrm>
          <a:prstGeom prst="rect">
            <a:avLst/>
          </a:prstGeom>
        </p:spPr>
      </p:pic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2A316A9A-F5EC-8A4D-A3FF-E48882690E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24" name="Holder 6">
            <a:extLst>
              <a:ext uri="{FF2B5EF4-FFF2-40B4-BE49-F238E27FC236}">
                <a16:creationId xmlns:a16="http://schemas.microsoft.com/office/drawing/2014/main" id="{A2486980-0289-9940-AB4E-A92B9F875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799398" y="1718900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CCF67110-4F62-DC42-9DF1-071F235C40DA}"/>
              </a:ext>
            </a:extLst>
          </p:cNvPr>
          <p:cNvSpPr/>
          <p:nvPr userDrawn="1"/>
        </p:nvSpPr>
        <p:spPr>
          <a:xfrm>
            <a:off x="0" y="444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39225F0D-F69E-2747-8E9C-0FA305CB20CB}"/>
              </a:ext>
            </a:extLst>
          </p:cNvPr>
          <p:cNvSpPr/>
          <p:nvPr/>
        </p:nvSpPr>
        <p:spPr>
          <a:xfrm>
            <a:off x="951598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9C5D25A5-F911-C447-84FE-C34B0B14C30E}"/>
              </a:ext>
            </a:extLst>
          </p:cNvPr>
          <p:cNvSpPr/>
          <p:nvPr/>
        </p:nvSpPr>
        <p:spPr>
          <a:xfrm>
            <a:off x="951598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C48B2ADB-C7FE-C044-9023-21B79A41D2AE}"/>
              </a:ext>
            </a:extLst>
          </p:cNvPr>
          <p:cNvSpPr/>
          <p:nvPr/>
        </p:nvSpPr>
        <p:spPr>
          <a:xfrm>
            <a:off x="7810500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D50FF4D9-4759-A347-A86C-1D310C81BF4C}"/>
              </a:ext>
            </a:extLst>
          </p:cNvPr>
          <p:cNvSpPr/>
          <p:nvPr/>
        </p:nvSpPr>
        <p:spPr>
          <a:xfrm>
            <a:off x="7810500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F7E71F0E-5C53-344E-8A29-0B914E402E54}"/>
              </a:ext>
            </a:extLst>
          </p:cNvPr>
          <p:cNvSpPr/>
          <p:nvPr/>
        </p:nvSpPr>
        <p:spPr>
          <a:xfrm>
            <a:off x="952500" y="952957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CF2D5A26-1FE9-3542-994F-B807AA98BD82}"/>
              </a:ext>
            </a:extLst>
          </p:cNvPr>
          <p:cNvSpPr/>
          <p:nvPr/>
        </p:nvSpPr>
        <p:spPr>
          <a:xfrm>
            <a:off x="952500" y="3805694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15094E8-A584-6246-9F4D-722B9745A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9" y="2215350"/>
            <a:ext cx="234497" cy="688602"/>
          </a:xfrm>
          <a:prstGeom prst="rect">
            <a:avLst/>
          </a:prstGeom>
        </p:spPr>
      </p:pic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2A316A9A-F5EC-8A4D-A3FF-E48882690EA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24" name="Holder 6">
            <a:extLst>
              <a:ext uri="{FF2B5EF4-FFF2-40B4-BE49-F238E27FC236}">
                <a16:creationId xmlns:a16="http://schemas.microsoft.com/office/drawing/2014/main" id="{A2486980-0289-9940-AB4E-A92B9F875C75}"/>
              </a:ext>
            </a:extLst>
          </p:cNvPr>
          <p:cNvSpPr>
            <a:spLocks noGrp="1"/>
          </p:cNvSpPr>
          <p:nvPr userDrawn="1">
            <p:ph type="sldNum" sz="quarter" idx="7"/>
          </p:nvPr>
        </p:nvSpPr>
        <p:spPr>
          <a:xfrm>
            <a:off x="7799398" y="1718900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47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1568F62F-D6E0-3A4D-9509-56F239753B7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39225F0D-F69E-2747-8E9C-0FA305CB20CB}"/>
              </a:ext>
            </a:extLst>
          </p:cNvPr>
          <p:cNvSpPr/>
          <p:nvPr/>
        </p:nvSpPr>
        <p:spPr>
          <a:xfrm>
            <a:off x="951598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9C5D25A5-F911-C447-84FE-C34B0B14C30E}"/>
              </a:ext>
            </a:extLst>
          </p:cNvPr>
          <p:cNvSpPr/>
          <p:nvPr/>
        </p:nvSpPr>
        <p:spPr>
          <a:xfrm>
            <a:off x="951598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C48B2ADB-C7FE-C044-9023-21B79A41D2AE}"/>
              </a:ext>
            </a:extLst>
          </p:cNvPr>
          <p:cNvSpPr/>
          <p:nvPr/>
        </p:nvSpPr>
        <p:spPr>
          <a:xfrm>
            <a:off x="7810500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D50FF4D9-4759-A347-A86C-1D310C81BF4C}"/>
              </a:ext>
            </a:extLst>
          </p:cNvPr>
          <p:cNvSpPr/>
          <p:nvPr/>
        </p:nvSpPr>
        <p:spPr>
          <a:xfrm>
            <a:off x="7810500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F7E71F0E-5C53-344E-8A29-0B914E402E54}"/>
              </a:ext>
            </a:extLst>
          </p:cNvPr>
          <p:cNvSpPr/>
          <p:nvPr/>
        </p:nvSpPr>
        <p:spPr>
          <a:xfrm>
            <a:off x="952500" y="952957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id="{CF2D5A26-1FE9-3542-994F-B807AA98BD82}"/>
              </a:ext>
            </a:extLst>
          </p:cNvPr>
          <p:cNvSpPr/>
          <p:nvPr/>
        </p:nvSpPr>
        <p:spPr>
          <a:xfrm>
            <a:off x="952500" y="3805694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15094E8-A584-6246-9F4D-722B9745A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9" y="2215350"/>
            <a:ext cx="234497" cy="688602"/>
          </a:xfrm>
          <a:prstGeom prst="rect">
            <a:avLst/>
          </a:prstGeom>
        </p:spPr>
      </p:pic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2A316A9A-F5EC-8A4D-A3FF-E48882690EA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24" name="Holder 6">
            <a:extLst>
              <a:ext uri="{FF2B5EF4-FFF2-40B4-BE49-F238E27FC236}">
                <a16:creationId xmlns:a16="http://schemas.microsoft.com/office/drawing/2014/main" id="{A2486980-0289-9940-AB4E-A92B9F875C75}"/>
              </a:ext>
            </a:extLst>
          </p:cNvPr>
          <p:cNvSpPr>
            <a:spLocks noGrp="1"/>
          </p:cNvSpPr>
          <p:nvPr userDrawn="1">
            <p:ph type="sldNum" sz="quarter" idx="7"/>
          </p:nvPr>
        </p:nvSpPr>
        <p:spPr>
          <a:xfrm>
            <a:off x="7799398" y="1718900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7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2BE52A6F-037B-D64E-BE29-3654305C725A}"/>
              </a:ext>
            </a:extLst>
          </p:cNvPr>
          <p:cNvSpPr/>
          <p:nvPr userDrawn="1"/>
        </p:nvSpPr>
        <p:spPr>
          <a:xfrm>
            <a:off x="951598" y="1074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9B57132-4F09-F54D-B1A0-5CFF5D7C6CCD}"/>
              </a:ext>
            </a:extLst>
          </p:cNvPr>
          <p:cNvSpPr/>
          <p:nvPr userDrawn="1"/>
        </p:nvSpPr>
        <p:spPr>
          <a:xfrm>
            <a:off x="941398" y="354927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4F71BDA2-72AE-5846-B1AD-BCEB8A80F92B}"/>
              </a:ext>
            </a:extLst>
          </p:cNvPr>
          <p:cNvSpPr/>
          <p:nvPr userDrawn="1"/>
        </p:nvSpPr>
        <p:spPr>
          <a:xfrm>
            <a:off x="7810500" y="108497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84302E1F-ABEC-EB40-8744-D29B52E66B37}"/>
              </a:ext>
            </a:extLst>
          </p:cNvPr>
          <p:cNvSpPr/>
          <p:nvPr userDrawn="1"/>
        </p:nvSpPr>
        <p:spPr>
          <a:xfrm>
            <a:off x="7799398" y="354927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A023E68-5321-344A-A90B-26C69F1D52F2}"/>
              </a:ext>
            </a:extLst>
          </p:cNvPr>
          <p:cNvSpPr/>
          <p:nvPr userDrawn="1"/>
        </p:nvSpPr>
        <p:spPr>
          <a:xfrm>
            <a:off x="952500" y="709464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F5C901A7-CF18-4C40-ACED-36B8812D362A}"/>
              </a:ext>
            </a:extLst>
          </p:cNvPr>
          <p:cNvSpPr/>
          <p:nvPr userDrawn="1"/>
        </p:nvSpPr>
        <p:spPr>
          <a:xfrm>
            <a:off x="941398" y="3930276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6E119A-7EE0-874B-877D-938995BAA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178" y="2215350"/>
            <a:ext cx="234218" cy="688602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52731F2-DCA8-0046-8D1D-3A5F5BEBA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rgbClr val="0DA8A7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/sommaire / </a:t>
            </a:r>
            <a:r>
              <a:rPr lang="fr-FR" dirty="0" err="1"/>
              <a:t>récap</a:t>
            </a:r>
            <a:endParaRPr lang="fr-FR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EE8CD6E5-E8D5-804D-B47A-E798FCCA01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799398" y="1475426"/>
            <a:ext cx="381000" cy="195038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rgbClr val="0DA8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685138-C6A2-4C9E-8503-6262F927EF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8" y="4532856"/>
            <a:ext cx="1522959" cy="525421"/>
          </a:xfrm>
          <a:prstGeom prst="rect">
            <a:avLst/>
          </a:prstGeom>
        </p:spPr>
      </p:pic>
      <p:pic>
        <p:nvPicPr>
          <p:cNvPr id="15" name="Picture 2" descr="Résultat de recherche d'images pour &quot;logo fse&quot;">
            <a:extLst>
              <a:ext uri="{FF2B5EF4-FFF2-40B4-BE49-F238E27FC236}">
                <a16:creationId xmlns:a16="http://schemas.microsoft.com/office/drawing/2014/main" id="{61A0108F-A477-4F14-955A-4420B656FB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07" y="4479925"/>
            <a:ext cx="925393" cy="6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A1C6A63-CD5C-4660-8A8C-EBE1228041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91421"/>
            <a:ext cx="1043254" cy="7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4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2BE52A6F-037B-D64E-BE29-3654305C725A}"/>
              </a:ext>
            </a:extLst>
          </p:cNvPr>
          <p:cNvSpPr/>
          <p:nvPr userDrawn="1"/>
        </p:nvSpPr>
        <p:spPr>
          <a:xfrm>
            <a:off x="951598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9B57132-4F09-F54D-B1A0-5CFF5D7C6CCD}"/>
              </a:ext>
            </a:extLst>
          </p:cNvPr>
          <p:cNvSpPr/>
          <p:nvPr userDrawn="1"/>
        </p:nvSpPr>
        <p:spPr>
          <a:xfrm>
            <a:off x="951598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4F71BDA2-72AE-5846-B1AD-BCEB8A80F92B}"/>
              </a:ext>
            </a:extLst>
          </p:cNvPr>
          <p:cNvSpPr/>
          <p:nvPr userDrawn="1"/>
        </p:nvSpPr>
        <p:spPr>
          <a:xfrm>
            <a:off x="7810500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84302E1F-ABEC-EB40-8744-D29B52E66B37}"/>
              </a:ext>
            </a:extLst>
          </p:cNvPr>
          <p:cNvSpPr/>
          <p:nvPr userDrawn="1"/>
        </p:nvSpPr>
        <p:spPr>
          <a:xfrm>
            <a:off x="7810500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A023E68-5321-344A-A90B-26C69F1D52F2}"/>
              </a:ext>
            </a:extLst>
          </p:cNvPr>
          <p:cNvSpPr/>
          <p:nvPr userDrawn="1"/>
        </p:nvSpPr>
        <p:spPr>
          <a:xfrm>
            <a:off x="952500" y="952957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F5C901A7-CF18-4C40-ACED-36B8812D362A}"/>
              </a:ext>
            </a:extLst>
          </p:cNvPr>
          <p:cNvSpPr/>
          <p:nvPr userDrawn="1"/>
        </p:nvSpPr>
        <p:spPr>
          <a:xfrm>
            <a:off x="952500" y="3805694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443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6E119A-7EE0-874B-877D-938995BAA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178" y="2215351"/>
            <a:ext cx="234218" cy="688600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52731F2-DCA8-0046-8D1D-3A5F5BEBA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rgbClr val="4432AA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/sommaire / </a:t>
            </a:r>
            <a:r>
              <a:rPr lang="fr-FR" dirty="0" err="1"/>
              <a:t>récap</a:t>
            </a:r>
            <a:endParaRPr lang="fr-FR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EE8CD6E5-E8D5-804D-B47A-E798FCCA01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799398" y="1718900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rgbClr val="4432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36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2BE52A6F-037B-D64E-BE29-3654305C725A}"/>
              </a:ext>
            </a:extLst>
          </p:cNvPr>
          <p:cNvSpPr/>
          <p:nvPr userDrawn="1"/>
        </p:nvSpPr>
        <p:spPr>
          <a:xfrm>
            <a:off x="951598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9B57132-4F09-F54D-B1A0-5CFF5D7C6CCD}"/>
              </a:ext>
            </a:extLst>
          </p:cNvPr>
          <p:cNvSpPr/>
          <p:nvPr userDrawn="1"/>
        </p:nvSpPr>
        <p:spPr>
          <a:xfrm>
            <a:off x="951598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4F71BDA2-72AE-5846-B1AD-BCEB8A80F92B}"/>
              </a:ext>
            </a:extLst>
          </p:cNvPr>
          <p:cNvSpPr/>
          <p:nvPr userDrawn="1"/>
        </p:nvSpPr>
        <p:spPr>
          <a:xfrm>
            <a:off x="7810500" y="13387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84302E1F-ABEC-EB40-8744-D29B52E66B37}"/>
              </a:ext>
            </a:extLst>
          </p:cNvPr>
          <p:cNvSpPr/>
          <p:nvPr userDrawn="1"/>
        </p:nvSpPr>
        <p:spPr>
          <a:xfrm>
            <a:off x="7810500" y="34258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A023E68-5321-344A-A90B-26C69F1D52F2}"/>
              </a:ext>
            </a:extLst>
          </p:cNvPr>
          <p:cNvSpPr/>
          <p:nvPr userDrawn="1"/>
        </p:nvSpPr>
        <p:spPr>
          <a:xfrm>
            <a:off x="952500" y="952957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F5C901A7-CF18-4C40-ACED-36B8812D362A}"/>
              </a:ext>
            </a:extLst>
          </p:cNvPr>
          <p:cNvSpPr/>
          <p:nvPr userDrawn="1"/>
        </p:nvSpPr>
        <p:spPr>
          <a:xfrm>
            <a:off x="952500" y="3805694"/>
            <a:ext cx="7239000" cy="386080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FF5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6E119A-7EE0-874B-877D-938995BAA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178" y="2215351"/>
            <a:ext cx="234217" cy="688600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52731F2-DCA8-0046-8D1D-3A5F5BEBA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598" y="1979890"/>
            <a:ext cx="6477902" cy="1190069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000"/>
              </a:spcAft>
              <a:defRPr sz="2100" b="1" spc="300">
                <a:solidFill>
                  <a:srgbClr val="FF5C61"/>
                </a:solidFill>
                <a:latin typeface="Georgia" panose="02040502050405020303" pitchFamily="18" charset="0"/>
              </a:defRPr>
            </a:lvl1pPr>
            <a:lvl2pPr marL="0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/sommaire / </a:t>
            </a:r>
            <a:r>
              <a:rPr lang="fr-FR" dirty="0" err="1"/>
              <a:t>récap</a:t>
            </a:r>
            <a:endParaRPr lang="fr-FR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EE8CD6E5-E8D5-804D-B47A-E798FCCA01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799398" y="1718900"/>
            <a:ext cx="381000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rgbClr val="FF5C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432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254" y="4893971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54" y="3504591"/>
            <a:ext cx="191770" cy="1389380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88511" y="3505125"/>
            <a:ext cx="191770" cy="1390015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250" y="253807"/>
            <a:ext cx="191770" cy="1388110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250" y="64577"/>
            <a:ext cx="9006205" cy="189230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88507" y="253235"/>
            <a:ext cx="191770" cy="1388745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020" y="692828"/>
            <a:ext cx="8622309" cy="35369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250" b="1" i="0">
                <a:solidFill>
                  <a:srgbClr val="00A8A9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17C7942-72BD-484A-ADE6-838056BAE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" y="2229596"/>
            <a:ext cx="221729" cy="650129"/>
          </a:xfrm>
          <a:prstGeom prst="rect">
            <a:avLst/>
          </a:prstGeom>
        </p:spPr>
      </p:pic>
      <p:sp>
        <p:nvSpPr>
          <p:cNvPr id="26" name="Holder 6">
            <a:extLst>
              <a:ext uri="{FF2B5EF4-FFF2-40B4-BE49-F238E27FC236}">
                <a16:creationId xmlns:a16="http://schemas.microsoft.com/office/drawing/2014/main" id="{E59C220A-5DD0-E943-BCCA-14695C76CC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8507" y="1722388"/>
            <a:ext cx="233794" cy="17069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93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62" r:id="rId8"/>
    <p:sldLayoutId id="2147483671" r:id="rId9"/>
    <p:sldLayoutId id="2147483674" r:id="rId10"/>
    <p:sldLayoutId id="2147483675" r:id="rId1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ompetences.fr/fiche/20-metiers-en-particuliere-evolution-pour-202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er-grandest.fr/wp-content/uploads/2020/07/diapo-presentation-14eme-tdb-juillet-202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transitionspro-region.fr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15257" y="1521861"/>
          <a:ext cx="7794172" cy="298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83">
                  <a:extLst>
                    <a:ext uri="{9D8B030D-6E8A-4147-A177-3AD203B41FA5}">
                      <a16:colId xmlns:a16="http://schemas.microsoft.com/office/drawing/2014/main" val="3447260622"/>
                    </a:ext>
                  </a:extLst>
                </a:gridCol>
                <a:gridCol w="7150708">
                  <a:extLst>
                    <a:ext uri="{9D8B030D-6E8A-4147-A177-3AD203B41FA5}">
                      <a16:colId xmlns:a16="http://schemas.microsoft.com/office/drawing/2014/main" val="1272259600"/>
                    </a:ext>
                  </a:extLst>
                </a:gridCol>
                <a:gridCol w="465681">
                  <a:extLst>
                    <a:ext uri="{9D8B030D-6E8A-4147-A177-3AD203B41FA5}">
                      <a16:colId xmlns:a16="http://schemas.microsoft.com/office/drawing/2014/main" val="2062832535"/>
                    </a:ext>
                  </a:extLst>
                </a:gridCol>
              </a:tblGrid>
              <a:tr h="413657">
                <a:tc>
                  <a:txBody>
                    <a:bodyPr/>
                    <a:lstStyle/>
                    <a:p>
                      <a:pPr algn="ctr"/>
                      <a:endParaRPr lang="fr-FR" sz="1700" dirty="0">
                        <a:solidFill>
                          <a:schemeClr val="tx1"/>
                        </a:solidFill>
                      </a:endParaRPr>
                    </a:p>
                  </a:txBody>
                  <a:tcPr marL="64362" marR="64362" marT="32181" marB="32181">
                    <a:solidFill>
                      <a:srgbClr val="00A8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/>
                        <a:t>PRIORITÉS 1 à 5</a:t>
                      </a:r>
                      <a:r>
                        <a:rPr lang="fr-FR" sz="1400" baseline="0" dirty="0"/>
                        <a:t> : mise en application au 1</a:t>
                      </a:r>
                      <a:r>
                        <a:rPr lang="fr-FR" sz="1400" baseline="30000" dirty="0"/>
                        <a:t>er</a:t>
                      </a:r>
                      <a:r>
                        <a:rPr lang="fr-FR" sz="1400" baseline="0" dirty="0"/>
                        <a:t> octobre 2020</a:t>
                      </a:r>
                      <a:endParaRPr lang="fr-FR" sz="1400" dirty="0"/>
                    </a:p>
                  </a:txBody>
                  <a:tcPr marL="64362" marR="64362" marT="32181" marB="32181" anchor="ctr">
                    <a:solidFill>
                      <a:srgbClr val="00A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PTS</a:t>
                      </a:r>
                    </a:p>
                  </a:txBody>
                  <a:tcPr marL="64362" marR="64362" marT="32181" marB="32181" anchor="ctr">
                    <a:solidFill>
                      <a:srgbClr val="00A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99748"/>
                  </a:ext>
                </a:extLst>
              </a:tr>
              <a:tr h="472463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de salariés les moins qualifiés, à savoir les ouvriers et/ou les employés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niveaux 3 et infra du cadre national des certifications professionnelles 	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68483"/>
                  </a:ext>
                </a:extLst>
              </a:tr>
              <a:tr h="472463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de salariés reconnus inaptes et/ou ayant engagé</a:t>
                      </a:r>
                    </a:p>
                    <a:p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 processus de reconnaissance d’inaptitude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37876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de salariés des entreprises de moins de 50 salariés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0271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de salariés d’une durée maximale d’un an calendaire si le projet est réalisé en continu et à plein temps ou projet d’une durée maximale de 1200 heures si le projet est réalisé en discontinu et/ou à temps partiel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62199"/>
                  </a:ext>
                </a:extLst>
              </a:tr>
              <a:tr h="647292">
                <a:tc>
                  <a:txBody>
                    <a:bodyPr/>
                    <a:lstStyle/>
                    <a:p>
                      <a:pPr algn="ctr"/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Projet qui intègre une formation certifiante structurée autour d’un ou plusieurs blocs de compétences permettant d’acquérir l’ensemble de la certification professionnelle enregistrée au RNCP	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4362" marR="64362" marT="32181" marB="32181" anchor="ctr">
                    <a:solidFill>
                      <a:srgbClr val="00A8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11844"/>
                  </a:ext>
                </a:extLst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945000" y="678175"/>
            <a:ext cx="6951688" cy="61515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cap="all" dirty="0">
                <a:solidFill>
                  <a:srgbClr val="0DA8A7"/>
                </a:solidFill>
                <a:latin typeface="+mn-lt"/>
              </a:rPr>
              <a:t>Les priorités AU NATIONAL :</a:t>
            </a:r>
          </a:p>
          <a:p>
            <a:pPr algn="l"/>
            <a:r>
              <a:rPr lang="fr-FR" sz="1800" b="1" cap="all" dirty="0">
                <a:solidFill>
                  <a:srgbClr val="0DA8A7"/>
                </a:solidFill>
                <a:latin typeface="+mn-lt"/>
              </a:rPr>
              <a:t>Socle commun À TOUT LE RÉSEAU</a:t>
            </a:r>
          </a:p>
        </p:txBody>
      </p:sp>
    </p:spTree>
    <p:extLst>
      <p:ext uri="{BB962C8B-B14F-4D97-AF65-F5344CB8AC3E}">
        <p14:creationId xmlns:p14="http://schemas.microsoft.com/office/powerpoint/2010/main" val="344294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71100F-81BF-9B4D-AB94-BCEB5335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Proposition sur les priorités régionales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98578-BA64-144D-A47D-3EA03A7C5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340076"/>
            <a:ext cx="7696200" cy="2622098"/>
          </a:xfrm>
        </p:spPr>
        <p:txBody>
          <a:bodyPr/>
          <a:lstStyle/>
          <a:p>
            <a:pPr lvl="2"/>
            <a:r>
              <a:rPr lang="fr-FR" sz="1600" b="1" dirty="0">
                <a:solidFill>
                  <a:srgbClr val="0DA8A7"/>
                </a:solidFill>
                <a:latin typeface="Barlow Semi Condensed" panose="00000506000000000000" pitchFamily="50" charset="0"/>
              </a:rPr>
              <a:t>Priorité 6 </a:t>
            </a:r>
            <a:r>
              <a:rPr lang="fr-FR" sz="1200" b="1" dirty="0">
                <a:latin typeface="Barlow Semi Condensed" panose="00000506000000000000" pitchFamily="50" charset="0"/>
              </a:rPr>
              <a:t>: Projet proposant une ingénierie de formation ou de parcours valorisée en région, dont la liste est définie par Transitions Pro Pays de la Loire  (catégorie de priorités régionales)</a:t>
            </a:r>
          </a:p>
          <a:p>
            <a:pPr lvl="2"/>
            <a:endParaRPr lang="fr-FR" sz="1200" b="1" dirty="0">
              <a:latin typeface="Barlow Semi Condensed" panose="00000506000000000000" pitchFamily="50" charset="0"/>
            </a:endParaRPr>
          </a:p>
          <a:p>
            <a:pPr marL="0" lvl="2" indent="0" algn="ctr">
              <a:buNone/>
            </a:pPr>
            <a:r>
              <a:rPr lang="fr-FR" sz="1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2" indent="0">
              <a:buNone/>
            </a:pPr>
            <a:endParaRPr lang="fr-FR" sz="1200" b="1" dirty="0">
              <a:latin typeface="Barlow Semi Condensed" panose="00000506000000000000" pitchFamily="50" charset="0"/>
            </a:endParaRPr>
          </a:p>
          <a:p>
            <a:pPr lvl="2"/>
            <a:endParaRPr lang="fr-FR" sz="1200" b="1" dirty="0">
              <a:latin typeface="Barlow Semi Condensed" panose="00000506000000000000" pitchFamily="50" charset="0"/>
            </a:endParaRPr>
          </a:p>
          <a:p>
            <a:pPr lvl="3"/>
            <a:r>
              <a:rPr lang="fr-FR" sz="2100" b="1" dirty="0">
                <a:latin typeface="Barlow Semi Condensed" panose="00000506000000000000" pitchFamily="50" charset="0"/>
              </a:rPr>
              <a:t>		</a:t>
            </a:r>
            <a:endParaRPr lang="fr-FR" sz="21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90672"/>
              </p:ext>
            </p:extLst>
          </p:nvPr>
        </p:nvGraphicFramePr>
        <p:xfrm>
          <a:off x="2081209" y="2244048"/>
          <a:ext cx="5734734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4734">
                  <a:extLst>
                    <a:ext uri="{9D8B030D-6E8A-4147-A177-3AD203B41FA5}">
                      <a16:colId xmlns:a16="http://schemas.microsoft.com/office/drawing/2014/main" val="1448154056"/>
                    </a:ext>
                  </a:extLst>
                </a:gridCol>
              </a:tblGrid>
              <a:tr h="1349829">
                <a:tc>
                  <a:txBody>
                    <a:bodyPr/>
                    <a:lstStyle/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Parcours mixte Formation/VAE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Parcours mixte /Ingénieries Alternance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Parcours mixte CLEA (tous dispositifs </a:t>
                      </a:r>
                      <a:r>
                        <a:rPr lang="fr-FR" sz="1100" dirty="0" err="1">
                          <a:effectLst/>
                          <a:latin typeface="Barlow" panose="00000500000000000000" pitchFamily="50" charset="0"/>
                        </a:rPr>
                        <a:t>cléA</a:t>
                      </a: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)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AFEST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Pédagogie multimodale (présentiel et distanciel, FOAD)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Bloc de compétences (Activation via le CPF autonome en amont du PTP)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32511614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9F1D5E27-2B80-47CD-ADFC-898A29216BE2}"/>
              </a:ext>
            </a:extLst>
          </p:cNvPr>
          <p:cNvSpPr/>
          <p:nvPr/>
        </p:nvSpPr>
        <p:spPr>
          <a:xfrm>
            <a:off x="6066971" y="2574925"/>
            <a:ext cx="1473200" cy="400504"/>
          </a:xfrm>
          <a:prstGeom prst="ellipse">
            <a:avLst/>
          </a:prstGeom>
          <a:solidFill>
            <a:srgbClr val="0DA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 point</a:t>
            </a:r>
          </a:p>
        </p:txBody>
      </p:sp>
    </p:spTree>
    <p:extLst>
      <p:ext uri="{BB962C8B-B14F-4D97-AF65-F5344CB8AC3E}">
        <p14:creationId xmlns:p14="http://schemas.microsoft.com/office/powerpoint/2010/main" val="352032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98578-BA64-144D-A47D-3EA03A7C5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0593" y="715628"/>
            <a:ext cx="7696200" cy="4132666"/>
          </a:xfrm>
        </p:spPr>
        <p:txBody>
          <a:bodyPr/>
          <a:lstStyle/>
          <a:p>
            <a:pPr marL="287338" lvl="2" indent="-287338"/>
            <a:r>
              <a:rPr lang="fr-FR" sz="1600" b="1" dirty="0">
                <a:solidFill>
                  <a:srgbClr val="0DA8A7"/>
                </a:solidFill>
                <a:latin typeface="Barlow Semi Condensed" panose="00000506000000000000" pitchFamily="50" charset="0"/>
              </a:rPr>
              <a:t>Priorité 7 : </a:t>
            </a:r>
            <a:r>
              <a:rPr lang="fr-FR" sz="1200" b="1" dirty="0">
                <a:latin typeface="Barlow Semi Condensed" panose="00000506000000000000" pitchFamily="50" charset="0"/>
              </a:rPr>
              <a:t>Projet intégrant un parcours de formation incluant un cofinancement de la part d’une des parties suivantes</a:t>
            </a:r>
          </a:p>
          <a:p>
            <a:pPr marL="0" lvl="2" indent="0">
              <a:buNone/>
            </a:pPr>
            <a:endParaRPr lang="fr-FR" sz="1200" b="1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endParaRPr lang="fr-FR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0" indent="-342900" algn="l">
              <a:spcAft>
                <a:spcPts val="0"/>
              </a:spcAft>
              <a:buClr>
                <a:srgbClr val="00A8A9"/>
              </a:buClr>
              <a:buFont typeface="Wingdings 3" panose="05040102010807070707" pitchFamily="18" charset="2"/>
              <a:buChar char="4"/>
            </a:pPr>
            <a:r>
              <a:rPr lang="fr-FR" sz="1200" dirty="0">
                <a:solidFill>
                  <a:srgbClr val="0DA8A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Entreprise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-  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Valorisation quelque soit le montant de la participation</a:t>
            </a:r>
            <a:endParaRPr lang="fr-FR" sz="1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0" indent="-342900" algn="l">
              <a:spcAft>
                <a:spcPts val="0"/>
              </a:spcAft>
              <a:buClr>
                <a:srgbClr val="00A8A9"/>
              </a:buClr>
              <a:buFont typeface="Wingdings 3" panose="05040102010807070707" pitchFamily="18" charset="2"/>
              <a:buChar char="4"/>
            </a:pP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0" indent="-342900" algn="l">
              <a:spcAft>
                <a:spcPts val="0"/>
              </a:spcAft>
              <a:buClr>
                <a:srgbClr val="00A8A9"/>
              </a:buClr>
              <a:buFont typeface="Wingdings 3" panose="05040102010807070707" pitchFamily="18" charset="2"/>
              <a:buChar char="4"/>
            </a:pPr>
            <a:r>
              <a:rPr lang="fr-FR" sz="1200" dirty="0">
                <a:solidFill>
                  <a:srgbClr val="0DA8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 Cofinancement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	   - OPCO 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- Région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	   - Plan de relance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endParaRPr lang="fr-FR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Exclusion des financements (FSE, AGEFIPH, Pole Emploi)</a:t>
            </a:r>
          </a:p>
          <a:p>
            <a:pPr marL="285750" lvl="0" algn="l">
              <a:spcAft>
                <a:spcPts val="0"/>
              </a:spcAft>
              <a:buClr>
                <a:srgbClr val="00A8A9"/>
              </a:buClr>
            </a:pPr>
            <a:r>
              <a:rPr lang="fr-FR" sz="1200" dirty="0">
                <a:latin typeface="Barlow" panose="00000500000000000000" pitchFamily="50" charset="0"/>
              </a:rPr>
              <a:t>            </a:t>
            </a:r>
          </a:p>
          <a:p>
            <a:pPr marL="538163" lvl="2" indent="0">
              <a:buNone/>
              <a:tabLst>
                <a:tab pos="893763" algn="l"/>
              </a:tabLst>
            </a:pPr>
            <a:r>
              <a:rPr lang="fr-FR" sz="1200" dirty="0">
                <a:latin typeface="Barlow Semi Condensed" panose="00000506000000000000" pitchFamily="50" charset="0"/>
              </a:rPr>
              <a:t>			</a:t>
            </a:r>
          </a:p>
          <a:p>
            <a:pPr marL="709613" lvl="2" indent="-171450">
              <a:buFontTx/>
              <a:buChar char="-"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709613" lvl="2" indent="-171450">
              <a:buFontTx/>
              <a:buChar char="-"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709613" lvl="2" indent="-171450">
              <a:buFontTx/>
              <a:buChar char="-"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538163" lvl="2" indent="0">
              <a:buNone/>
              <a:tabLst>
                <a:tab pos="893763" algn="l"/>
              </a:tabLst>
            </a:pPr>
            <a:r>
              <a:rPr lang="fr-FR" sz="1200" dirty="0">
                <a:latin typeface="Barlow Semi Condensed" panose="00000506000000000000" pitchFamily="50" charset="0"/>
              </a:rPr>
              <a:t>	</a:t>
            </a: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E95ACF1-C39D-4A55-BEDD-CBCB8D808CF4}"/>
              </a:ext>
            </a:extLst>
          </p:cNvPr>
          <p:cNvSpPr/>
          <p:nvPr/>
        </p:nvSpPr>
        <p:spPr>
          <a:xfrm>
            <a:off x="6042953" y="1354936"/>
            <a:ext cx="1473200" cy="400504"/>
          </a:xfrm>
          <a:prstGeom prst="ellipse">
            <a:avLst/>
          </a:prstGeom>
          <a:solidFill>
            <a:srgbClr val="0DA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 points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075D54-C844-4F62-8BB7-5B6EC4BACFF3}"/>
              </a:ext>
            </a:extLst>
          </p:cNvPr>
          <p:cNvSpPr txBox="1"/>
          <p:nvPr/>
        </p:nvSpPr>
        <p:spPr>
          <a:xfrm>
            <a:off x="2757715" y="1170270"/>
            <a:ext cx="25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92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98578-BA64-144D-A47D-3EA03A7C5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19219"/>
            <a:ext cx="8229600" cy="3755238"/>
          </a:xfrm>
        </p:spPr>
        <p:txBody>
          <a:bodyPr/>
          <a:lstStyle/>
          <a:p>
            <a:pPr marL="287338" lvl="2" indent="-287338"/>
            <a:r>
              <a:rPr lang="fr-FR" sz="1600" b="1" dirty="0">
                <a:solidFill>
                  <a:srgbClr val="0DA8A7"/>
                </a:solidFill>
                <a:latin typeface="Barlow Semi Condensed" panose="00000506000000000000" pitchFamily="50" charset="0"/>
              </a:rPr>
              <a:t>Priorité 8 </a:t>
            </a:r>
            <a:r>
              <a:rPr lang="fr-FR" sz="1200" b="1" dirty="0">
                <a:latin typeface="Barlow Semi Condensed" panose="00000506000000000000" pitchFamily="50" charset="0"/>
              </a:rPr>
              <a:t>: Projet ciblant un métier à fortes perspectives d’emploi ou un métier émergent</a:t>
            </a: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r>
              <a:rPr lang="fr-FR" sz="1200" dirty="0">
                <a:latin typeface="Barlow Semi Condensed" panose="00000506000000000000" pitchFamily="50" charset="0"/>
              </a:rPr>
              <a:t>		</a:t>
            </a:r>
          </a:p>
          <a:p>
            <a:pPr marL="0" lvl="2" indent="0">
              <a:buNone/>
            </a:pPr>
            <a:r>
              <a:rPr lang="fr-FR" sz="1200" b="1" dirty="0">
                <a:ln w="0"/>
                <a:solidFill>
                  <a:srgbClr val="0DA8A7"/>
                </a:solidFill>
              </a:rPr>
              <a:t>Mise à jour suite réception </a:t>
            </a:r>
          </a:p>
          <a:p>
            <a:pPr marL="0" lvl="2" indent="0">
              <a:buNone/>
            </a:pPr>
            <a:endParaRPr lang="fr-FR" sz="1200" b="1" dirty="0">
              <a:ln w="0"/>
              <a:solidFill>
                <a:srgbClr val="0DA8A7"/>
              </a:solidFill>
            </a:endParaRPr>
          </a:p>
          <a:p>
            <a:pPr marL="87313">
              <a:spcAft>
                <a:spcPts val="0"/>
              </a:spcAft>
            </a:pPr>
            <a:r>
              <a:rPr lang="fr-FR" sz="1200" dirty="0">
                <a:ln w="0"/>
                <a:solidFill>
                  <a:schemeClr val="tx1"/>
                </a:solidFill>
              </a:rPr>
              <a:t>-</a:t>
            </a:r>
            <a:r>
              <a:rPr lang="fr-FR" sz="1200" dirty="0">
                <a:ln w="0"/>
                <a:solidFill>
                  <a:srgbClr val="0DA8A7"/>
                </a:solidFill>
              </a:rPr>
              <a:t> </a:t>
            </a:r>
            <a:r>
              <a:rPr lang="fr-FR" sz="1200" b="1" dirty="0">
                <a:solidFill>
                  <a:srgbClr val="0DA8A7"/>
                </a:solidFill>
              </a:rPr>
              <a:t>Données nationales </a:t>
            </a:r>
            <a:endParaRPr lang="fr-FR" sz="1200" b="1" dirty="0">
              <a:solidFill>
                <a:srgbClr val="0DA8A7"/>
              </a:solidFill>
              <a:latin typeface="Wingdings 3" panose="05040102010807070707" pitchFamily="18" charset="2"/>
            </a:endParaRPr>
          </a:p>
          <a:p>
            <a:pPr marL="87313">
              <a:lnSpc>
                <a:spcPct val="107000"/>
              </a:lnSpc>
            </a:pPr>
            <a:r>
              <a:rPr lang="fr-FR" sz="1200" b="0" dirty="0">
                <a:solidFill>
                  <a:schemeClr val="tx1"/>
                </a:solidFill>
              </a:rPr>
              <a:t>Les </a:t>
            </a:r>
            <a:r>
              <a:rPr lang="fr-FR" sz="1200" b="0" dirty="0">
                <a:solidFill>
                  <a:schemeClr val="tx1"/>
                </a:solidFill>
                <a:hlinkClick r:id="rId3"/>
              </a:rPr>
              <a:t>20 métiers en évolution sur 2021</a:t>
            </a:r>
            <a:r>
              <a:rPr lang="fr-FR" sz="1200" b="0" dirty="0">
                <a:solidFill>
                  <a:schemeClr val="tx1"/>
                </a:solidFill>
              </a:rPr>
              <a:t> définis par France Compétences le 18 décembre dernier</a:t>
            </a:r>
          </a:p>
          <a:p>
            <a:pPr marL="87313">
              <a:lnSpc>
                <a:spcPct val="107000"/>
              </a:lnSpc>
            </a:pPr>
            <a:r>
              <a:rPr lang="fr-FR" sz="1200" b="0" dirty="0">
                <a:solidFill>
                  <a:schemeClr val="tx1"/>
                </a:solidFill>
              </a:rPr>
              <a:t>Les métiers ciblés par le Plan de Relance (document joint)</a:t>
            </a:r>
          </a:p>
          <a:p>
            <a:pPr marL="258763" indent="-171450">
              <a:lnSpc>
                <a:spcPct val="107000"/>
              </a:lnSpc>
              <a:buFontTx/>
              <a:buChar char="-"/>
            </a:pPr>
            <a:r>
              <a:rPr lang="fr-FR" sz="1200" b="1" dirty="0">
                <a:solidFill>
                  <a:srgbClr val="0DA8A7"/>
                </a:solidFill>
              </a:rPr>
              <a:t>Données régionales</a:t>
            </a:r>
          </a:p>
          <a:p>
            <a:pPr marL="87313">
              <a:lnSpc>
                <a:spcPct val="107000"/>
              </a:lnSpc>
            </a:pPr>
            <a:r>
              <a:rPr lang="fr-FR" sz="1200" b="0" dirty="0">
                <a:solidFill>
                  <a:schemeClr val="tx1"/>
                </a:solidFill>
              </a:rPr>
              <a:t>Liste des métiers prioritaires </a:t>
            </a:r>
            <a:r>
              <a:rPr lang="fr-FR" sz="1200" b="0" dirty="0" err="1">
                <a:solidFill>
                  <a:schemeClr val="tx1"/>
                </a:solidFill>
              </a:rPr>
              <a:t>Transco</a:t>
            </a:r>
            <a:r>
              <a:rPr lang="fr-FR" sz="1200" b="0" dirty="0">
                <a:solidFill>
                  <a:schemeClr val="tx1"/>
                </a:solidFill>
              </a:rPr>
              <a:t> en Pays de la Loire (document joint)</a:t>
            </a:r>
          </a:p>
          <a:p>
            <a:pPr marL="258763" indent="-1714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fr-FR" sz="1200" dirty="0">
                <a:solidFill>
                  <a:srgbClr val="0DA8A7"/>
                </a:solidFill>
              </a:rPr>
              <a:t>Données OPCO </a:t>
            </a:r>
            <a:r>
              <a:rPr lang="fr-FR" sz="1200" b="0" dirty="0">
                <a:solidFill>
                  <a:schemeClr val="tx1"/>
                </a:solidFill>
              </a:rPr>
              <a:t>Constructys </a:t>
            </a:r>
          </a:p>
          <a:p>
            <a:pPr>
              <a:spcAft>
                <a:spcPts val="0"/>
              </a:spcAft>
            </a:pPr>
            <a:endParaRPr lang="fr-FR" sz="1200" dirty="0">
              <a:solidFill>
                <a:schemeClr val="tx1"/>
              </a:solidFill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8763" indent="-17145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</a:pPr>
            <a:endParaRPr lang="fr-FR" sz="1200" dirty="0">
              <a:solidFill>
                <a:schemeClr val="tx1"/>
              </a:solidFill>
            </a:endParaRPr>
          </a:p>
          <a:p>
            <a:pPr marL="258763" indent="-171450">
              <a:lnSpc>
                <a:spcPct val="107000"/>
              </a:lnSpc>
              <a:spcBef>
                <a:spcPts val="1200"/>
              </a:spcBef>
              <a:buFontTx/>
              <a:buChar char="-"/>
            </a:pP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42C6272-B3D0-47F5-8DF3-AAAADA54E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540" y="402096"/>
            <a:ext cx="1661260" cy="743286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25435F9-ED42-40FD-9422-A2A197222F90}"/>
              </a:ext>
            </a:extLst>
          </p:cNvPr>
          <p:cNvSpPr/>
          <p:nvPr/>
        </p:nvSpPr>
        <p:spPr>
          <a:xfrm>
            <a:off x="6573413" y="2256634"/>
            <a:ext cx="1473200" cy="400504"/>
          </a:xfrm>
          <a:prstGeom prst="ellipse">
            <a:avLst/>
          </a:prstGeom>
          <a:solidFill>
            <a:srgbClr val="0DA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 points</a:t>
            </a:r>
          </a:p>
        </p:txBody>
      </p:sp>
    </p:spTree>
    <p:extLst>
      <p:ext uri="{BB962C8B-B14F-4D97-AF65-F5344CB8AC3E}">
        <p14:creationId xmlns:p14="http://schemas.microsoft.com/office/powerpoint/2010/main" val="357486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98578-BA64-144D-A47D-3EA03A7C5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434264"/>
            <a:ext cx="7696200" cy="3696154"/>
          </a:xfrm>
        </p:spPr>
        <p:txBody>
          <a:bodyPr/>
          <a:lstStyle/>
          <a:p>
            <a:pPr marL="287338" lvl="2" indent="-287338"/>
            <a:r>
              <a:rPr lang="fr-FR" sz="1600" b="1" dirty="0">
                <a:solidFill>
                  <a:srgbClr val="0DA8A7"/>
                </a:solidFill>
                <a:latin typeface="Barlow Semi Condensed" panose="00000506000000000000" pitchFamily="50" charset="0"/>
              </a:rPr>
              <a:t>Priorité 9 </a:t>
            </a:r>
            <a:r>
              <a:rPr lang="fr-FR" sz="1200" b="1" dirty="0">
                <a:latin typeface="Barlow Semi Condensed" panose="00000506000000000000" pitchFamily="50" charset="0"/>
              </a:rPr>
              <a:t>: Projet de salarié en emploi dans un secteur d’activité dont le taux d’emploi diminue</a:t>
            </a: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r>
              <a:rPr lang="fr-FR" sz="1200" dirty="0">
                <a:solidFill>
                  <a:schemeClr val="tx1"/>
                </a:solidFill>
                <a:effectLst/>
              </a:rPr>
              <a:t>Cette priorité permettra au salarié </a:t>
            </a:r>
            <a:r>
              <a:rPr lang="fr-FR" sz="1200" b="1" dirty="0">
                <a:solidFill>
                  <a:schemeClr val="tx1"/>
                </a:solidFill>
                <a:effectLst/>
              </a:rPr>
              <a:t>un tremplin si son emploi est menacé </a:t>
            </a:r>
            <a:r>
              <a:rPr lang="fr-FR" sz="1200" dirty="0">
                <a:solidFill>
                  <a:schemeClr val="tx1"/>
                </a:solidFill>
                <a:effectLst/>
              </a:rPr>
              <a:t>par un contexte économique difficile</a:t>
            </a: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 algn="l">
              <a:buNone/>
            </a:pPr>
            <a:r>
              <a:rPr lang="fr-FR" sz="1200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Point sur la conjoncture économique </a:t>
            </a:r>
            <a:r>
              <a:rPr lang="fr-FR" sz="1200" dirty="0">
                <a:solidFill>
                  <a:schemeClr val="tx1"/>
                </a:solidFill>
                <a:effectLst/>
              </a:rPr>
              <a:t>et sociale de la Région Pays de la Loire</a:t>
            </a:r>
          </a:p>
          <a:p>
            <a:pPr marL="0" lvl="2" indent="0" algn="l">
              <a:buNone/>
            </a:pPr>
            <a:endParaRPr lang="fr-FR" sz="1200" dirty="0">
              <a:solidFill>
                <a:schemeClr val="tx1"/>
              </a:solidFill>
              <a:effectLst/>
            </a:endParaRPr>
          </a:p>
          <a:p>
            <a:pPr marL="0" lvl="2" indent="0" algn="l"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AF3C079-A9BE-4B5A-A979-EB18D6156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02968"/>
              </p:ext>
            </p:extLst>
          </p:nvPr>
        </p:nvGraphicFramePr>
        <p:xfrm>
          <a:off x="932007" y="1530426"/>
          <a:ext cx="6616702" cy="3185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6702">
                  <a:extLst>
                    <a:ext uri="{9D8B030D-6E8A-4147-A177-3AD203B41FA5}">
                      <a16:colId xmlns:a16="http://schemas.microsoft.com/office/drawing/2014/main" val="1448154056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Aéronautique et sous </a:t>
                      </a:r>
                      <a:r>
                        <a:rPr lang="fr-FR" sz="1100" dirty="0" err="1">
                          <a:effectLst/>
                          <a:latin typeface="Barlow" panose="00000500000000000000" pitchFamily="50" charset="0"/>
                        </a:rPr>
                        <a:t>traitance</a:t>
                      </a: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Automobile 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Activités de nautisme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Construction navale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Hôtellerie / Restauration /Bars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Tourisme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Culture et spectacle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Activités sportives et de loisirs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Commerce de détail et de services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32511614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CBF2A5DC-B940-4561-B37B-4FDB30148828}"/>
              </a:ext>
            </a:extLst>
          </p:cNvPr>
          <p:cNvSpPr/>
          <p:nvPr/>
        </p:nvSpPr>
        <p:spPr>
          <a:xfrm>
            <a:off x="6573413" y="2256634"/>
            <a:ext cx="1473200" cy="400504"/>
          </a:xfrm>
          <a:prstGeom prst="ellipse">
            <a:avLst/>
          </a:prstGeom>
          <a:solidFill>
            <a:srgbClr val="0DA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 points</a:t>
            </a:r>
          </a:p>
        </p:txBody>
      </p:sp>
    </p:spTree>
    <p:extLst>
      <p:ext uri="{BB962C8B-B14F-4D97-AF65-F5344CB8AC3E}">
        <p14:creationId xmlns:p14="http://schemas.microsoft.com/office/powerpoint/2010/main" val="412012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20E94-2890-DD4C-B5D9-1D77D78675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198578-BA64-144D-A47D-3EA03A7C5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465" y="867227"/>
            <a:ext cx="7696200" cy="3307898"/>
          </a:xfrm>
        </p:spPr>
        <p:txBody>
          <a:bodyPr/>
          <a:lstStyle/>
          <a:p>
            <a:pPr marL="287338" lvl="2" indent="-287338"/>
            <a:r>
              <a:rPr lang="fr-FR" sz="1600" b="1" dirty="0">
                <a:solidFill>
                  <a:srgbClr val="0DA8A7"/>
                </a:solidFill>
                <a:latin typeface="Barlow Semi Condensed" panose="00000506000000000000" pitchFamily="50" charset="0"/>
              </a:rPr>
              <a:t>Priorité 10 </a:t>
            </a:r>
            <a:r>
              <a:rPr lang="fr-FR" sz="1200" b="1" dirty="0">
                <a:latin typeface="Barlow Semi Condensed" panose="00000506000000000000" pitchFamily="50" charset="0"/>
              </a:rPr>
              <a:t>: Projet de salarié en contrat court</a:t>
            </a:r>
          </a:p>
          <a:p>
            <a:pPr marL="287338" lvl="2" indent="-287338"/>
            <a:endParaRPr lang="fr-FR" sz="1200" b="1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b="1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b="1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b="1" dirty="0">
              <a:latin typeface="Barlow Semi Condensed" panose="00000506000000000000" pitchFamily="50" charset="0"/>
            </a:endParaRPr>
          </a:p>
          <a:p>
            <a:pPr lvl="2" indent="-171450">
              <a:buClr>
                <a:srgbClr val="0DA8A7"/>
              </a:buClr>
              <a:buFont typeface="Wingdings 3" panose="05040102010807070707" pitchFamily="18" charset="2"/>
              <a:buChar char="4"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Clr>
                <a:srgbClr val="0DA8A7"/>
              </a:buClr>
              <a:buNone/>
            </a:pPr>
            <a:r>
              <a:rPr lang="fr-FR" sz="1200" dirty="0">
                <a:latin typeface="Barlow Semi Condensed" panose="00000506000000000000" pitchFamily="50" charset="0"/>
              </a:rPr>
              <a:t>	</a:t>
            </a: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r>
              <a:rPr lang="fr-FR" sz="1200" dirty="0">
                <a:latin typeface="Barlow Semi Condensed" panose="00000506000000000000" pitchFamily="50" charset="0"/>
              </a:rPr>
              <a:t>	</a:t>
            </a: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lvl="2"/>
            <a:endParaRPr lang="fr-FR" sz="1200" dirty="0">
              <a:latin typeface="Barlow Semi Condensed" panose="00000506000000000000" pitchFamily="50" charset="0"/>
            </a:endParaRPr>
          </a:p>
          <a:p>
            <a:pPr marL="0" lvl="2" indent="0">
              <a:buNone/>
            </a:pPr>
            <a:endParaRPr lang="fr-FR" sz="1200" dirty="0">
              <a:latin typeface="Barlow Semi Condensed" panose="00000506000000000000" pitchFamily="50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DFBAE7-10AB-4B92-94F7-B1C58A2F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517" y="1998140"/>
            <a:ext cx="1210700" cy="11091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3C252D-1650-4FB5-A11D-C050CDA3F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36" y="2630859"/>
            <a:ext cx="1013619" cy="6516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E0F317-D2B9-4900-8ED0-7F164CD25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039" y="3457670"/>
            <a:ext cx="988292" cy="5319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01AB6D5-EA51-4189-989B-1546C2E0A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1054209"/>
            <a:ext cx="1329775" cy="53191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B08BCD0-30AE-40AD-8364-00E107704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99453"/>
              </p:ext>
            </p:extLst>
          </p:nvPr>
        </p:nvGraphicFramePr>
        <p:xfrm>
          <a:off x="1039585" y="2041525"/>
          <a:ext cx="3116198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6198">
                  <a:extLst>
                    <a:ext uri="{9D8B030D-6E8A-4147-A177-3AD203B41FA5}">
                      <a16:colId xmlns:a16="http://schemas.microsoft.com/office/drawing/2014/main" val="1448154056"/>
                    </a:ext>
                  </a:extLst>
                </a:gridCol>
              </a:tblGrid>
              <a:tr h="1285396">
                <a:tc>
                  <a:txBody>
                    <a:bodyPr/>
                    <a:lstStyle/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CDD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Intérimaire</a:t>
                      </a: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Intermittents du spectacle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628650" lvl="0" indent="-34290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Char char="4"/>
                      </a:pPr>
                      <a:r>
                        <a:rPr lang="fr-FR" sz="1100" dirty="0">
                          <a:effectLst/>
                          <a:latin typeface="Barlow" panose="00000500000000000000" pitchFamily="50" charset="0"/>
                        </a:rPr>
                        <a:t>Salarié à temps partiel (quelque soit la durée)</a:t>
                      </a: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  <a:p>
                      <a:pPr marL="285750" lvl="0" indent="0" algn="l">
                        <a:spcAft>
                          <a:spcPts val="0"/>
                        </a:spcAft>
                        <a:buClr>
                          <a:srgbClr val="00A8A9"/>
                        </a:buClr>
                        <a:buFont typeface="Wingdings 3" panose="05040102010807070707" pitchFamily="18" charset="2"/>
                        <a:buNone/>
                      </a:pPr>
                      <a:endParaRPr lang="fr-FR" sz="1100" dirty="0">
                        <a:effectLst/>
                        <a:latin typeface="Barlow" panose="00000500000000000000" pitchFamily="50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32511614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05CD1E9F-BFE6-432E-8715-737CC1AB3E78}"/>
              </a:ext>
            </a:extLst>
          </p:cNvPr>
          <p:cNvSpPr/>
          <p:nvPr/>
        </p:nvSpPr>
        <p:spPr>
          <a:xfrm>
            <a:off x="4572000" y="2038540"/>
            <a:ext cx="1473200" cy="400504"/>
          </a:xfrm>
          <a:prstGeom prst="ellipse">
            <a:avLst/>
          </a:prstGeom>
          <a:solidFill>
            <a:srgbClr val="0DA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 point</a:t>
            </a:r>
          </a:p>
        </p:txBody>
      </p:sp>
    </p:spTree>
    <p:extLst>
      <p:ext uri="{BB962C8B-B14F-4D97-AF65-F5344CB8AC3E}">
        <p14:creationId xmlns:p14="http://schemas.microsoft.com/office/powerpoint/2010/main" val="148438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5934823" y="2469702"/>
            <a:ext cx="2241635" cy="161307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spcBef>
                <a:spcPts val="57"/>
              </a:spcBef>
            </a:pPr>
            <a:r>
              <a:rPr sz="1001" b="1" i="1" spc="98" dirty="0">
                <a:solidFill>
                  <a:srgbClr val="009DA2"/>
                </a:solidFill>
                <a:latin typeface="ArialNarrow-BoldItalic"/>
                <a:cs typeface="ArialNarrow-BoldItalic"/>
                <a:hlinkClick r:id="rId2"/>
              </a:rPr>
              <a:t>www.transitionspro-</a:t>
            </a:r>
            <a:r>
              <a:rPr lang="fr-FR" sz="1001" b="1" i="1" spc="98" dirty="0" err="1">
                <a:solidFill>
                  <a:srgbClr val="009DA2"/>
                </a:solidFill>
                <a:latin typeface="ArialNarrow-BoldItalic"/>
                <a:cs typeface="ArialNarrow-BoldItalic"/>
                <a:hlinkClick r:id="rId2"/>
              </a:rPr>
              <a:t>pdl</a:t>
            </a:r>
            <a:r>
              <a:rPr sz="1001" b="1" i="1" spc="98" dirty="0">
                <a:solidFill>
                  <a:srgbClr val="009DA2"/>
                </a:solidFill>
                <a:latin typeface="ArialNarrow-BoldItalic"/>
                <a:cs typeface="ArialNarrow-BoldItalic"/>
                <a:hlinkClick r:id="rId2"/>
              </a:rPr>
              <a:t>.fr</a:t>
            </a:r>
            <a:r>
              <a:rPr sz="1001" b="1" i="1" spc="-127" dirty="0">
                <a:solidFill>
                  <a:srgbClr val="009DA2"/>
                </a:solidFill>
                <a:latin typeface="ArialNarrow-BoldItalic"/>
                <a:cs typeface="ArialNarrow-BoldItalic"/>
                <a:hlinkClick r:id="rId2"/>
              </a:rPr>
              <a:t> </a:t>
            </a:r>
            <a:endParaRPr sz="1001" dirty="0">
              <a:latin typeface="ArialNarrow-BoldItalic"/>
              <a:cs typeface="ArialNarrow-BoldItal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0669" y="2429432"/>
            <a:ext cx="1721359" cy="319858"/>
          </a:xfrm>
          <a:prstGeom prst="rect">
            <a:avLst/>
          </a:prstGeom>
        </p:spPr>
        <p:txBody>
          <a:bodyPr vert="horz" wrap="square" lIns="0" tIns="5488" rIns="0" bIns="0" rtlCol="0">
            <a:spAutoFit/>
          </a:bodyPr>
          <a:lstStyle/>
          <a:p>
            <a:pPr marL="5776" marR="2310">
              <a:lnSpc>
                <a:spcPct val="106000"/>
              </a:lnSpc>
              <a:spcBef>
                <a:spcPts val="43"/>
              </a:spcBef>
              <a:tabLst>
                <a:tab pos="787841" algn="l"/>
              </a:tabLst>
            </a:pPr>
            <a:r>
              <a:rPr lang="fr-FR" sz="1001" spc="2" dirty="0">
                <a:solidFill>
                  <a:srgbClr val="403C90"/>
                </a:solidFill>
                <a:latin typeface="Arial Narrow"/>
                <a:cs typeface="Arial Narrow"/>
              </a:rPr>
              <a:t>9, boulevard Alexandre Millerand</a:t>
            </a:r>
          </a:p>
          <a:p>
            <a:pPr marL="5776" marR="2310">
              <a:lnSpc>
                <a:spcPct val="106000"/>
              </a:lnSpc>
              <a:spcBef>
                <a:spcPts val="43"/>
              </a:spcBef>
              <a:tabLst>
                <a:tab pos="787841" algn="l"/>
              </a:tabLst>
            </a:pPr>
            <a:r>
              <a:rPr lang="fr-FR" sz="1001" spc="2" dirty="0">
                <a:solidFill>
                  <a:srgbClr val="403C90"/>
                </a:solidFill>
                <a:latin typeface="Arial Narrow"/>
                <a:cs typeface="Arial Narrow"/>
              </a:rPr>
              <a:t>44201 NANTES Cedex 2</a:t>
            </a:r>
            <a:endParaRPr sz="1001" dirty="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74417" y="2197724"/>
            <a:ext cx="84624" cy="783276"/>
          </a:xfrm>
          <a:custGeom>
            <a:avLst/>
            <a:gdLst/>
            <a:ahLst/>
            <a:cxnLst/>
            <a:rect l="l" t="t" r="r" b="b"/>
            <a:pathLst>
              <a:path w="186054" h="1722120">
                <a:moveTo>
                  <a:pt x="140215" y="0"/>
                </a:moveTo>
                <a:lnTo>
                  <a:pt x="45475" y="0"/>
                </a:lnTo>
                <a:lnTo>
                  <a:pt x="27582" y="3750"/>
                </a:lnTo>
                <a:lnTo>
                  <a:pt x="13148" y="14050"/>
                </a:lnTo>
                <a:lnTo>
                  <a:pt x="3509" y="29477"/>
                </a:lnTo>
                <a:lnTo>
                  <a:pt x="0" y="48605"/>
                </a:lnTo>
                <a:lnTo>
                  <a:pt x="0" y="1673352"/>
                </a:lnTo>
                <a:lnTo>
                  <a:pt x="3509" y="1692476"/>
                </a:lnTo>
                <a:lnTo>
                  <a:pt x="13148" y="1707903"/>
                </a:lnTo>
                <a:lnTo>
                  <a:pt x="27582" y="1718206"/>
                </a:lnTo>
                <a:lnTo>
                  <a:pt x="45475" y="1721958"/>
                </a:lnTo>
                <a:lnTo>
                  <a:pt x="140215" y="1721958"/>
                </a:lnTo>
                <a:lnTo>
                  <a:pt x="158111" y="1718206"/>
                </a:lnTo>
                <a:lnTo>
                  <a:pt x="172540" y="1707903"/>
                </a:lnTo>
                <a:lnTo>
                  <a:pt x="182173" y="1692476"/>
                </a:lnTo>
                <a:lnTo>
                  <a:pt x="185680" y="1673352"/>
                </a:lnTo>
                <a:lnTo>
                  <a:pt x="182173" y="1654223"/>
                </a:lnTo>
                <a:lnTo>
                  <a:pt x="172540" y="1638796"/>
                </a:lnTo>
                <a:lnTo>
                  <a:pt x="158111" y="1628496"/>
                </a:lnTo>
                <a:lnTo>
                  <a:pt x="140215" y="1624746"/>
                </a:lnTo>
                <a:lnTo>
                  <a:pt x="90950" y="1624746"/>
                </a:lnTo>
                <a:lnTo>
                  <a:pt x="90950" y="97211"/>
                </a:lnTo>
                <a:lnTo>
                  <a:pt x="140215" y="97211"/>
                </a:lnTo>
                <a:lnTo>
                  <a:pt x="158111" y="93464"/>
                </a:lnTo>
                <a:lnTo>
                  <a:pt x="172540" y="83168"/>
                </a:lnTo>
                <a:lnTo>
                  <a:pt x="182173" y="67743"/>
                </a:lnTo>
                <a:lnTo>
                  <a:pt x="185680" y="48605"/>
                </a:lnTo>
                <a:lnTo>
                  <a:pt x="182173" y="29477"/>
                </a:lnTo>
                <a:lnTo>
                  <a:pt x="172540" y="14050"/>
                </a:lnTo>
                <a:lnTo>
                  <a:pt x="158111" y="3750"/>
                </a:lnTo>
                <a:lnTo>
                  <a:pt x="140215" y="0"/>
                </a:lnTo>
                <a:close/>
              </a:path>
            </a:pathLst>
          </a:custGeom>
          <a:solidFill>
            <a:srgbClr val="009DA2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2" name="object 22"/>
          <p:cNvSpPr/>
          <p:nvPr/>
        </p:nvSpPr>
        <p:spPr>
          <a:xfrm>
            <a:off x="5723656" y="2197723"/>
            <a:ext cx="84624" cy="783276"/>
          </a:xfrm>
          <a:custGeom>
            <a:avLst/>
            <a:gdLst/>
            <a:ahLst/>
            <a:cxnLst/>
            <a:rect l="l" t="t" r="r" b="b"/>
            <a:pathLst>
              <a:path w="186054" h="1722120">
                <a:moveTo>
                  <a:pt x="140215" y="0"/>
                </a:moveTo>
                <a:lnTo>
                  <a:pt x="45475" y="0"/>
                </a:lnTo>
                <a:lnTo>
                  <a:pt x="27577" y="3751"/>
                </a:lnTo>
                <a:lnTo>
                  <a:pt x="13144" y="14054"/>
                </a:lnTo>
                <a:lnTo>
                  <a:pt x="3508" y="29481"/>
                </a:lnTo>
                <a:lnTo>
                  <a:pt x="0" y="48605"/>
                </a:lnTo>
                <a:lnTo>
                  <a:pt x="3508" y="67734"/>
                </a:lnTo>
                <a:lnTo>
                  <a:pt x="13144" y="83161"/>
                </a:lnTo>
                <a:lnTo>
                  <a:pt x="27577" y="93461"/>
                </a:lnTo>
                <a:lnTo>
                  <a:pt x="45475" y="97211"/>
                </a:lnTo>
                <a:lnTo>
                  <a:pt x="94740" y="97211"/>
                </a:lnTo>
                <a:lnTo>
                  <a:pt x="94740" y="1624746"/>
                </a:lnTo>
                <a:lnTo>
                  <a:pt x="45475" y="1624746"/>
                </a:lnTo>
                <a:lnTo>
                  <a:pt x="3508" y="1654214"/>
                </a:lnTo>
                <a:lnTo>
                  <a:pt x="0" y="1673352"/>
                </a:lnTo>
                <a:lnTo>
                  <a:pt x="3508" y="1692480"/>
                </a:lnTo>
                <a:lnTo>
                  <a:pt x="13144" y="1707907"/>
                </a:lnTo>
                <a:lnTo>
                  <a:pt x="27577" y="1718207"/>
                </a:lnTo>
                <a:lnTo>
                  <a:pt x="45475" y="1721958"/>
                </a:lnTo>
                <a:lnTo>
                  <a:pt x="140215" y="1721958"/>
                </a:lnTo>
                <a:lnTo>
                  <a:pt x="158108" y="1718207"/>
                </a:lnTo>
                <a:lnTo>
                  <a:pt x="172541" y="1707907"/>
                </a:lnTo>
                <a:lnTo>
                  <a:pt x="182180" y="1692480"/>
                </a:lnTo>
                <a:lnTo>
                  <a:pt x="185690" y="1673352"/>
                </a:lnTo>
                <a:lnTo>
                  <a:pt x="185690" y="48605"/>
                </a:lnTo>
                <a:lnTo>
                  <a:pt x="182180" y="29481"/>
                </a:lnTo>
                <a:lnTo>
                  <a:pt x="172541" y="14054"/>
                </a:lnTo>
                <a:lnTo>
                  <a:pt x="158108" y="3751"/>
                </a:lnTo>
                <a:lnTo>
                  <a:pt x="140215" y="0"/>
                </a:lnTo>
                <a:close/>
              </a:path>
            </a:pathLst>
          </a:custGeom>
          <a:solidFill>
            <a:srgbClr val="009DA2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9859B85-D8CA-0D45-83DD-582E6896D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73" y="2124368"/>
            <a:ext cx="1738125" cy="810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936504BE8DA42A5750D5E36AC55BC" ma:contentTypeVersion="9" ma:contentTypeDescription="Crée un document." ma:contentTypeScope="" ma:versionID="a9736a288e0da9bdf826a0f9b6be0a40">
  <xsd:schema xmlns:xsd="http://www.w3.org/2001/XMLSchema" xmlns:xs="http://www.w3.org/2001/XMLSchema" xmlns:p="http://schemas.microsoft.com/office/2006/metadata/properties" xmlns:ns2="1aeae321-8591-4c5c-befd-4ad57bde5b42" xmlns:ns3="06b5bad4-81a7-4cbc-b945-96a8248ab086" targetNamespace="http://schemas.microsoft.com/office/2006/metadata/properties" ma:root="true" ma:fieldsID="17e782a0c9651ab512ae890fc26fc9ef" ns2:_="" ns3:_="">
    <xsd:import namespace="1aeae321-8591-4c5c-befd-4ad57bde5b42"/>
    <xsd:import namespace="06b5bad4-81a7-4cbc-b945-96a8248ab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ae321-8591-4c5c-befd-4ad57bde5b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5bad4-81a7-4cbc-b945-96a8248ab08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7F7373-B8D5-4993-9229-3AA173611B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ae321-8591-4c5c-befd-4ad57bde5b42"/>
    <ds:schemaRef ds:uri="06b5bad4-81a7-4cbc-b945-96a8248ab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E77A3D-8EAF-4932-8C3E-1B759A53E1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39E9DC-1DEF-48FD-A47A-55C86A28F59C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6b5bad4-81a7-4cbc-b945-96a8248ab086"/>
    <ds:schemaRef ds:uri="1aeae321-8591-4c5c-befd-4ad57bde5b4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4006</TotalTime>
  <Words>554</Words>
  <Application>Microsoft Office PowerPoint</Application>
  <PresentationFormat>Personnalisé</PresentationFormat>
  <Paragraphs>204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ArialNarrow-BoldItalic</vt:lpstr>
      <vt:lpstr>Barlow</vt:lpstr>
      <vt:lpstr>Barlow Semi Condensed</vt:lpstr>
      <vt:lpstr>Calibri</vt:lpstr>
      <vt:lpstr>Georgia</vt:lpstr>
      <vt:lpstr>Wingdings 3</vt:lpstr>
      <vt:lpstr>Office Theme</vt:lpstr>
      <vt:lpstr>Présentation PowerPoint</vt:lpstr>
      <vt:lpstr>Proposition sur les priorités régionales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ROLLAND</dc:creator>
  <cp:lastModifiedBy>Elsa CORBET</cp:lastModifiedBy>
  <cp:revision>186</cp:revision>
  <cp:lastPrinted>2020-10-12T09:56:44Z</cp:lastPrinted>
  <dcterms:created xsi:type="dcterms:W3CDTF">2019-12-20T13:41:49Z</dcterms:created>
  <dcterms:modified xsi:type="dcterms:W3CDTF">2021-10-08T12:38:40Z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2019-12-20T00:00:00Z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2019-12-20T00:00:00Z</vt:filetime>
  </property>
  <property fmtid="{D5CDD505-2E9C-101B-9397-08002B2CF9AE}" pid="5" name="ContentTypeId">
    <vt:lpwstr>0x010100063936504BE8DA42A5750D5E36AC55BC</vt:lpwstr>
  </property>
</Properties>
</file>